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321" r:id="rId3"/>
    <p:sldId id="322" r:id="rId4"/>
    <p:sldId id="263" r:id="rId5"/>
    <p:sldId id="264" r:id="rId6"/>
    <p:sldId id="271" r:id="rId7"/>
    <p:sldId id="272" r:id="rId8"/>
    <p:sldId id="273" r:id="rId9"/>
    <p:sldId id="259" r:id="rId10"/>
    <p:sldId id="296" r:id="rId11"/>
    <p:sldId id="258" r:id="rId12"/>
    <p:sldId id="274" r:id="rId13"/>
    <p:sldId id="306" r:id="rId14"/>
    <p:sldId id="303" r:id="rId15"/>
    <p:sldId id="262" r:id="rId16"/>
    <p:sldId id="278" r:id="rId17"/>
    <p:sldId id="295" r:id="rId18"/>
    <p:sldId id="261" r:id="rId19"/>
    <p:sldId id="266" r:id="rId20"/>
    <p:sldId id="267" r:id="rId21"/>
    <p:sldId id="268" r:id="rId22"/>
    <p:sldId id="269" r:id="rId23"/>
    <p:sldId id="260" r:id="rId24"/>
    <p:sldId id="293" r:id="rId25"/>
    <p:sldId id="281" r:id="rId26"/>
    <p:sldId id="280" r:id="rId27"/>
    <p:sldId id="292" r:id="rId28"/>
    <p:sldId id="277" r:id="rId29"/>
    <p:sldId id="279" r:id="rId30"/>
    <p:sldId id="289" r:id="rId31"/>
    <p:sldId id="290" r:id="rId32"/>
    <p:sldId id="285" r:id="rId33"/>
    <p:sldId id="297" r:id="rId34"/>
    <p:sldId id="299" r:id="rId35"/>
    <p:sldId id="301" r:id="rId36"/>
    <p:sldId id="300" r:id="rId37"/>
    <p:sldId id="298" r:id="rId38"/>
    <p:sldId id="312" r:id="rId39"/>
    <p:sldId id="305" r:id="rId40"/>
    <p:sldId id="302" r:id="rId41"/>
    <p:sldId id="308" r:id="rId42"/>
    <p:sldId id="309" r:id="rId43"/>
    <p:sldId id="310" r:id="rId44"/>
    <p:sldId id="311" r:id="rId45"/>
    <p:sldId id="307" r:id="rId46"/>
    <p:sldId id="304" r:id="rId47"/>
    <p:sldId id="324" r:id="rId48"/>
    <p:sldId id="313" r:id="rId49"/>
    <p:sldId id="314" r:id="rId50"/>
    <p:sldId id="323" r:id="rId51"/>
    <p:sldId id="315" r:id="rId52"/>
    <p:sldId id="319" r:id="rId53"/>
    <p:sldId id="318" r:id="rId54"/>
    <p:sldId id="325" r:id="rId5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minor solís" userId="373a848c85a3e015" providerId="LiveId" clId="{FD804A83-9673-4C94-ADB1-F6B58DEEA190}"/>
    <pc:docChg chg="custSel modSld">
      <pc:chgData name="andrea minor solís" userId="373a848c85a3e015" providerId="LiveId" clId="{FD804A83-9673-4C94-ADB1-F6B58DEEA190}" dt="2025-10-31T04:12:20.669" v="27" actId="114"/>
      <pc:docMkLst>
        <pc:docMk/>
      </pc:docMkLst>
      <pc:sldChg chg="modSp mod">
        <pc:chgData name="andrea minor solís" userId="373a848c85a3e015" providerId="LiveId" clId="{FD804A83-9673-4C94-ADB1-F6B58DEEA190}" dt="2025-10-31T04:12:20.669" v="27" actId="114"/>
        <pc:sldMkLst>
          <pc:docMk/>
          <pc:sldMk cId="1262244535" sldId="257"/>
        </pc:sldMkLst>
        <pc:spChg chg="mod">
          <ac:chgData name="andrea minor solís" userId="373a848c85a3e015" providerId="LiveId" clId="{FD804A83-9673-4C94-ADB1-F6B58DEEA190}" dt="2025-10-31T04:12:20.669" v="27" actId="114"/>
          <ac:spMkLst>
            <pc:docMk/>
            <pc:sldMk cId="1262244535" sldId="257"/>
            <ac:spMk id="3" creationId="{BD3D9387-823F-489D-82D7-CA1484DAC6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D1103-F597-4620-941F-687954DC4298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5518B-275B-41E4-9A4E-DA8218EA77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170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1FB0A-3DA6-4716-89F8-87170B345769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4638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03F4B-8B82-450C-A052-9F0490C3C485}" type="slidenum">
              <a:rPr lang="es-MX" smtClean="0"/>
              <a:t>37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0444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La </a:t>
            </a:r>
            <a:r>
              <a:rPr lang="en-US" sz="1200" b="1" dirty="0">
                <a:solidFill>
                  <a:srgbClr val="FF0000"/>
                </a:solidFill>
                <a:latin typeface="TT Chocolates"/>
                <a:ea typeface="TT Chocolates"/>
                <a:cs typeface="TT Chocolates"/>
                <a:sym typeface="TT Chocolates"/>
              </a:rPr>
              <a:t>TERAPIA MIOFUNCIONAL 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es de gran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importancia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para la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rehabilitación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de la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respiración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nasal y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funcional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de la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musculatura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orofacial de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estos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pacientes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y para la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estabillidad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del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tratamiento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a largo </a:t>
            </a:r>
            <a:r>
              <a:rPr lang="en-US" sz="1200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plazo</a:t>
            </a:r>
            <a:r>
              <a:rPr lang="en-US" sz="1200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.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1FB0A-3DA6-4716-89F8-87170B345769}" type="slidenum">
              <a:rPr lang="es-MX" smtClean="0"/>
              <a:t>54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562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6DAE5-5D60-DED5-8673-5A6BDE4EF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B14DA6-E7B4-258E-1FF5-024A46886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7A1F59-A6E2-C2CE-3E32-EED215811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D2E556-9480-0BEB-7FCC-079B5214E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A4B0F4-915A-3957-C730-885895636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86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6F66E-43CA-3DEA-C74E-3C02EFCE2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279637-D19D-2AB9-9F1D-2486F68E0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F87444-FFC6-D740-AE85-0D548D85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80E798-31EA-54EC-0A7C-D535BE0F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6240DE-6274-CDAC-AC09-15CBCDF57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976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DDBC1B-9FEA-4B4E-5E76-3DB42B77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99BBB4-A9B3-4035-9455-02C711FB8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3655FE-E850-EF02-1707-5404488D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1FEAA-62C4-CEF0-D502-E7EDB9A11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7845C2-0BF0-1331-C5C4-BB4A11E6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134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34E9E-6224-B47D-219D-F2BCEA8E7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8D48A5-B1E4-B8D4-055D-EF4550D403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FB8905-7433-93C9-119B-1C2A50A8E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F34CB6-57FE-AFF9-C528-D6A35BA1E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976FEF-1EC2-4091-2C5A-18C2117B2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396016-F72B-E9E6-1C05-16873AA31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750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FD8F1-E529-80E3-33D9-9D2049F4C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DA45C1-C076-2030-CD4F-904DFBAF1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289D10-698E-DBC0-BB1D-2C40CC1EE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0C6842-7790-0DBC-61BB-0D6ABA566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E5D0B22-7A78-E81C-77EF-3E22A2F2C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563979-6701-868A-F1C5-0C607A46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D269D4D-63CA-6C3C-94A2-9081F94FE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F2B370-9D32-DEA3-AD41-01AFDE2FC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2355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B4F19-21E4-8FA5-7C2D-0B58889F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DE02C6-CF6E-7691-8162-EC1CBD78F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3AFFDB-6D29-9B20-FC10-9C7B3B308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CCC70E-4B9E-4565-D983-A99F493E9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818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9A188A3-5FE7-56D0-682C-0CA218B78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C228CC-BCBE-F5F5-1C4F-B72921507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665C10-BCFA-10BE-B085-EAE821D9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037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80721-AB02-44AC-9A77-897BC2B2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2FD21E-D14A-04E9-274E-5B005A00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4AA2428-39AC-A329-B503-B9A9D0F9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33598E-2C6C-7B8C-9510-463C24CC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C3B26B-43EC-97E3-8611-8BEF4AF4D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A47C8D-431D-9590-531B-B0C8243C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72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55728-6C37-0DDC-E960-C6C2E4764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4903955-F9C4-FDBE-B6FD-6F1054D7D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D34999-A6B7-98C5-4E21-C13FD8145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E1B894-3D3F-40CD-A17C-A40040222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EE8CC2-C924-11F2-7BB1-9F99A11AB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E265D3-96B2-310C-E26A-D06025E56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5338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7B555-0AFA-0412-DA9F-D861F7C23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8C9115-871F-F250-B38F-0B2C6757D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0CDDE-B40C-E648-BD95-44289539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8E8C9-081B-784A-38AC-A4A2FFD18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053EB0-C94A-9980-C424-E173C74D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643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DEA7F5-6756-DAC6-2247-FE58D2EEE8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737C36-81FB-03D9-6A41-6467552EB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F78A96-AFEB-07E4-6997-33C8C4379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5E655D-0B87-492F-A63D-9CFFE78EE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F63E86-9057-AFBD-B360-07CD5282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1781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328CC5-0993-37B8-262B-4D1FD2C0A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D86228-35FF-DFF6-E414-0489859FA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2AEF19-7152-08B9-E322-89E173417E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073FF-15D3-49FF-995C-FD9906429D94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0FFBBC-9DF9-AE50-E599-7A7148ECD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3A4EDD-A139-97F3-949C-DA3C36393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C2A4DC-33E9-40F3-82F6-077754AB11A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372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8E05E-A737-9275-82DF-3450B2593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1821"/>
            <a:ext cx="9144000" cy="23876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s-MX" dirty="0">
                <a:latin typeface="Aliens and Cow Heavy" panose="020B0604020202020204" charset="0"/>
              </a:rPr>
              <a:t>M.R.M</a:t>
            </a:r>
            <a:br>
              <a:rPr lang="es-MX" dirty="0">
                <a:latin typeface="Aliens and Cow Heavy" panose="020B0604020202020204" charset="0"/>
              </a:rPr>
            </a:br>
            <a:r>
              <a:rPr lang="es-MX" sz="4400" dirty="0">
                <a:latin typeface="Aliens and Cow Heavy" panose="020B0604020202020204" charset="0"/>
              </a:rPr>
              <a:t>FN: 22/10/2017</a:t>
            </a:r>
            <a:br>
              <a:rPr lang="es-MX" sz="4400" dirty="0">
                <a:latin typeface="Aliens and Cow Heavy" panose="020B0604020202020204" charset="0"/>
              </a:rPr>
            </a:br>
            <a:r>
              <a:rPr lang="es-MX" sz="4400" dirty="0">
                <a:latin typeface="Aliens and Cow Heavy" panose="020B0604020202020204" charset="0"/>
              </a:rPr>
              <a:t>EDAD:7.7 años</a:t>
            </a:r>
            <a:br>
              <a:rPr lang="es-MX" sz="4400" dirty="0">
                <a:latin typeface="Aliens and Cow Heavy" panose="020B0604020202020204" charset="0"/>
              </a:rPr>
            </a:br>
            <a:endParaRPr lang="es-MX" sz="4400" dirty="0">
              <a:latin typeface="Aliens and Cow Heavy" panose="020B060402020202020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3D9387-823F-489D-82D7-CA1484DAC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09421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s-MX" b="1" dirty="0"/>
              <a:t>16/04/2025</a:t>
            </a:r>
          </a:p>
          <a:p>
            <a:endParaRPr lang="es-MX" dirty="0"/>
          </a:p>
          <a:p>
            <a:endParaRPr lang="es-MX" b="1" i="1" dirty="0"/>
          </a:p>
          <a:p>
            <a:r>
              <a:rPr lang="es-MX" b="1" i="1" dirty="0"/>
              <a:t>LOEO ANDREA MINOR SOLÍS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6ECA3209-953A-F0B4-7582-2909EDE01105}"/>
              </a:ext>
            </a:extLst>
          </p:cNvPr>
          <p:cNvSpPr/>
          <p:nvPr/>
        </p:nvSpPr>
        <p:spPr>
          <a:xfrm>
            <a:off x="-18349" y="0"/>
            <a:ext cx="1751129" cy="6858000"/>
          </a:xfrm>
          <a:prstGeom prst="rect">
            <a:avLst/>
          </a:prstGeom>
          <a:solidFill>
            <a:srgbClr val="B9CFCC"/>
          </a:solidFill>
        </p:spPr>
        <p:txBody>
          <a:bodyPr/>
          <a:lstStyle/>
          <a:p>
            <a:endParaRPr lang="es-MX" sz="1200"/>
          </a:p>
        </p:txBody>
      </p:sp>
      <p:sp>
        <p:nvSpPr>
          <p:cNvPr id="5" name="AutoShape 9">
            <a:extLst>
              <a:ext uri="{FF2B5EF4-FFF2-40B4-BE49-F238E27FC236}">
                <a16:creationId xmlns:a16="http://schemas.microsoft.com/office/drawing/2014/main" id="{26694798-6447-D351-BDCD-C0B438ADC390}"/>
              </a:ext>
            </a:extLst>
          </p:cNvPr>
          <p:cNvSpPr/>
          <p:nvPr/>
        </p:nvSpPr>
        <p:spPr>
          <a:xfrm>
            <a:off x="2261821" y="759406"/>
            <a:ext cx="8715339" cy="1206001"/>
          </a:xfrm>
          <a:prstGeom prst="rect">
            <a:avLst/>
          </a:prstGeom>
          <a:solidFill>
            <a:srgbClr val="D9C2AD"/>
          </a:solidFill>
        </p:spPr>
        <p:txBody>
          <a:bodyPr/>
          <a:lstStyle/>
          <a:p>
            <a:pPr algn="ctr">
              <a:lnSpc>
                <a:spcPts val="7958"/>
              </a:lnSpc>
              <a:spcBef>
                <a:spcPct val="0"/>
              </a:spcBef>
            </a:pPr>
            <a:r>
              <a:rPr lang="en-US" sz="4800" b="1" spc="536" dirty="0">
                <a:solidFill>
                  <a:srgbClr val="242424"/>
                </a:solidFill>
                <a:latin typeface="Aliens and Cow Heavy"/>
                <a:ea typeface="Aliens and Cow Heavy"/>
                <a:cs typeface="Aliens and Cow Heavy"/>
                <a:sym typeface="Aliens and Cow Heavy"/>
              </a:rPr>
              <a:t>CASO CLÍNICO</a:t>
            </a:r>
          </a:p>
        </p:txBody>
      </p:sp>
    </p:spTree>
    <p:extLst>
      <p:ext uri="{BB962C8B-B14F-4D97-AF65-F5344CB8AC3E}">
        <p14:creationId xmlns:p14="http://schemas.microsoft.com/office/powerpoint/2010/main" val="1262244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E69E889E-940F-2E93-F46A-58BFE90F972E}"/>
              </a:ext>
            </a:extLst>
          </p:cNvPr>
          <p:cNvSpPr/>
          <p:nvPr/>
        </p:nvSpPr>
        <p:spPr>
          <a:xfrm>
            <a:off x="-18349" y="0"/>
            <a:ext cx="1751129" cy="6858000"/>
          </a:xfrm>
          <a:prstGeom prst="rect">
            <a:avLst/>
          </a:prstGeom>
          <a:solidFill>
            <a:srgbClr val="B9CFCC"/>
          </a:solidFill>
        </p:spPr>
        <p:txBody>
          <a:bodyPr/>
          <a:lstStyle/>
          <a:p>
            <a:endParaRPr lang="es-MX" sz="1200"/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435020B3-E3DB-4C22-B94D-B0C174CF8CFE}"/>
              </a:ext>
            </a:extLst>
          </p:cNvPr>
          <p:cNvGrpSpPr/>
          <p:nvPr/>
        </p:nvGrpSpPr>
        <p:grpSpPr>
          <a:xfrm>
            <a:off x="1960415" y="1278849"/>
            <a:ext cx="9545785" cy="855167"/>
            <a:chOff x="0" y="0"/>
            <a:chExt cx="6778587" cy="607265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8B190C1E-29A8-EED9-6777-D05FE6596EBC}"/>
                </a:ext>
              </a:extLst>
            </p:cNvPr>
            <p:cNvSpPr/>
            <p:nvPr/>
          </p:nvSpPr>
          <p:spPr>
            <a:xfrm>
              <a:off x="0" y="0"/>
              <a:ext cx="6778587" cy="607265"/>
            </a:xfrm>
            <a:custGeom>
              <a:avLst/>
              <a:gdLst/>
              <a:ahLst/>
              <a:cxnLst/>
              <a:rect l="l" t="t" r="r" b="b"/>
              <a:pathLst>
                <a:path w="6778587" h="607265">
                  <a:moveTo>
                    <a:pt x="0" y="0"/>
                  </a:moveTo>
                  <a:lnTo>
                    <a:pt x="6778587" y="0"/>
                  </a:lnTo>
                  <a:lnTo>
                    <a:pt x="6778587" y="607265"/>
                  </a:lnTo>
                  <a:lnTo>
                    <a:pt x="0" y="6072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B9CFCC"/>
              </a:solidFill>
              <a:prstDash val="solid"/>
              <a:miter/>
            </a:ln>
          </p:spPr>
          <p:txBody>
            <a:bodyPr/>
            <a:lstStyle/>
            <a:p>
              <a:endParaRPr lang="es-MX" sz="1200" dirty="0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9347DC79-DEAF-F2C0-818B-28CF89541FE7}"/>
                </a:ext>
              </a:extLst>
            </p:cNvPr>
            <p:cNvSpPr txBox="1"/>
            <p:nvPr/>
          </p:nvSpPr>
          <p:spPr>
            <a:xfrm>
              <a:off x="0" y="-47625"/>
              <a:ext cx="6778587" cy="654890"/>
            </a:xfrm>
            <a:prstGeom prst="rect">
              <a:avLst/>
            </a:prstGeom>
          </p:spPr>
          <p:txBody>
            <a:bodyPr lIns="32584" tIns="32584" rIns="32584" bIns="32584" rtlCol="0" anchor="ctr"/>
            <a:lstStyle/>
            <a:p>
              <a:pPr algn="ctr">
                <a:lnSpc>
                  <a:spcPts val="1059"/>
                </a:lnSpc>
              </a:pPr>
              <a:endParaRPr sz="1200"/>
            </a:p>
          </p:txBody>
        </p:sp>
      </p:grpSp>
      <p:sp>
        <p:nvSpPr>
          <p:cNvPr id="21" name="AutoShape 9">
            <a:extLst>
              <a:ext uri="{FF2B5EF4-FFF2-40B4-BE49-F238E27FC236}">
                <a16:creationId xmlns:a16="http://schemas.microsoft.com/office/drawing/2014/main" id="{061F90C8-FFD7-4BD8-D306-9E9EE003AF22}"/>
              </a:ext>
            </a:extLst>
          </p:cNvPr>
          <p:cNvSpPr/>
          <p:nvPr/>
        </p:nvSpPr>
        <p:spPr>
          <a:xfrm>
            <a:off x="2261821" y="759406"/>
            <a:ext cx="8715339" cy="1206001"/>
          </a:xfrm>
          <a:prstGeom prst="rect">
            <a:avLst/>
          </a:prstGeom>
          <a:solidFill>
            <a:srgbClr val="D9C2AD"/>
          </a:solidFill>
        </p:spPr>
        <p:txBody>
          <a:bodyPr/>
          <a:lstStyle/>
          <a:p>
            <a:pPr algn="ctr">
              <a:lnSpc>
                <a:spcPts val="7958"/>
              </a:lnSpc>
              <a:spcBef>
                <a:spcPct val="0"/>
              </a:spcBef>
            </a:pPr>
            <a:r>
              <a:rPr lang="en-US" sz="4800" b="1" spc="536" dirty="0">
                <a:solidFill>
                  <a:srgbClr val="242424"/>
                </a:solidFill>
                <a:latin typeface="Aliens and Cow Heavy"/>
                <a:ea typeface="Aliens and Cow Heavy"/>
                <a:cs typeface="Aliens and Cow Heavy"/>
                <a:sym typeface="Aliens and Cow Heavy"/>
              </a:rPr>
              <a:t>CASO CLÍNICO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139CD2-6E62-401A-7E45-A11AFFB67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773" y="2228191"/>
            <a:ext cx="6032035" cy="4440217"/>
          </a:xfrm>
        </p:spPr>
        <p:txBody>
          <a:bodyPr>
            <a:normAutofit fontScale="85000" lnSpcReduction="20000"/>
          </a:bodyPr>
          <a:lstStyle/>
          <a:p>
            <a:endParaRPr lang="en-US" dirty="0">
              <a:solidFill>
                <a:srgbClr val="242424"/>
              </a:solidFill>
              <a:latin typeface="TT Chocolates"/>
              <a:sym typeface="TT Chocolates"/>
            </a:endParaRP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1.- Obstrucción nasal</a:t>
            </a:r>
          </a:p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2.- Respiración oral día y noche</a:t>
            </a:r>
          </a:p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3.- Enfermedades frecuente de VAS</a:t>
            </a:r>
          </a:p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4.- Asimetría facial</a:t>
            </a:r>
          </a:p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5.- Maloclusión/ Bruxismo</a:t>
            </a:r>
          </a:p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6.- Ronquido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C0D21AD-6589-825E-56FB-5ECD1A70FE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45"/>
          <a:stretch/>
        </p:blipFill>
        <p:spPr>
          <a:xfrm>
            <a:off x="6885929" y="2117165"/>
            <a:ext cx="2099451" cy="26348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108960-4000-DBF7-3E35-642B1A535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751" y="2117165"/>
            <a:ext cx="2099451" cy="26257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41F86F-A36E-E349-8AF4-20E2D663F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152" y="2162215"/>
            <a:ext cx="1907849" cy="26061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07AC793-B873-2417-3C5D-5BEEE712C2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989953" y="4915450"/>
            <a:ext cx="2106047" cy="159099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E3D297F-30DC-C7EA-57FC-BE419A8D9E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8863" y="5023528"/>
            <a:ext cx="2688257" cy="137483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B6B2E02-98AB-5C23-C5EC-B289D4C47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9982" y="5022909"/>
            <a:ext cx="2214653" cy="15556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7A0438D-451E-5C12-8FAE-CF6D1ADCD6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2780" y="2311400"/>
            <a:ext cx="1224403" cy="159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51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0">
            <a:extLst>
              <a:ext uri="{FF2B5EF4-FFF2-40B4-BE49-F238E27FC236}">
                <a16:creationId xmlns:a16="http://schemas.microsoft.com/office/drawing/2014/main" id="{599C1AE1-B1DC-9A34-B70E-4580CF047569}"/>
              </a:ext>
            </a:extLst>
          </p:cNvPr>
          <p:cNvSpPr/>
          <p:nvPr/>
        </p:nvSpPr>
        <p:spPr>
          <a:xfrm>
            <a:off x="5496718" y="1091847"/>
            <a:ext cx="4800587" cy="5232753"/>
          </a:xfrm>
          <a:custGeom>
            <a:avLst/>
            <a:gdLst/>
            <a:ahLst/>
            <a:cxnLst/>
            <a:rect l="l" t="t" r="r" b="b"/>
            <a:pathLst>
              <a:path w="3330157" h="4156203">
                <a:moveTo>
                  <a:pt x="0" y="0"/>
                </a:moveTo>
                <a:lnTo>
                  <a:pt x="3330158" y="0"/>
                </a:lnTo>
                <a:lnTo>
                  <a:pt x="3330158" y="4156203"/>
                </a:lnTo>
                <a:lnTo>
                  <a:pt x="0" y="4156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 sz="1200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025CD2EB-C990-BAD6-B3C8-F39783E9A170}"/>
              </a:ext>
            </a:extLst>
          </p:cNvPr>
          <p:cNvGrpSpPr/>
          <p:nvPr/>
        </p:nvGrpSpPr>
        <p:grpSpPr>
          <a:xfrm>
            <a:off x="685800" y="520273"/>
            <a:ext cx="3948825" cy="1389198"/>
            <a:chOff x="0" y="0"/>
            <a:chExt cx="1904541" cy="670018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4E3E0E50-BDEF-7993-A2FC-FDC57382FE7C}"/>
                </a:ext>
              </a:extLst>
            </p:cNvPr>
            <p:cNvSpPr/>
            <p:nvPr/>
          </p:nvSpPr>
          <p:spPr>
            <a:xfrm>
              <a:off x="0" y="0"/>
              <a:ext cx="1904541" cy="670018"/>
            </a:xfrm>
            <a:custGeom>
              <a:avLst/>
              <a:gdLst/>
              <a:ahLst/>
              <a:cxnLst/>
              <a:rect l="l" t="t" r="r" b="b"/>
              <a:pathLst>
                <a:path w="1904541" h="670018">
                  <a:moveTo>
                    <a:pt x="0" y="0"/>
                  </a:moveTo>
                  <a:lnTo>
                    <a:pt x="1904541" y="0"/>
                  </a:lnTo>
                  <a:lnTo>
                    <a:pt x="1904541" y="670018"/>
                  </a:lnTo>
                  <a:lnTo>
                    <a:pt x="0" y="6700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52400" cap="sq">
              <a:solidFill>
                <a:srgbClr val="B9CFCC"/>
              </a:solidFill>
              <a:prstDash val="solid"/>
              <a:miter/>
            </a:ln>
          </p:spPr>
          <p:txBody>
            <a:bodyPr/>
            <a:lstStyle/>
            <a:p>
              <a:endParaRPr lang="es-MX" sz="1200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F4C202E7-7681-6A6B-0A08-133DE5EE8A5F}"/>
                </a:ext>
              </a:extLst>
            </p:cNvPr>
            <p:cNvSpPr txBox="1"/>
            <p:nvPr/>
          </p:nvSpPr>
          <p:spPr>
            <a:xfrm>
              <a:off x="0" y="-47625"/>
              <a:ext cx="1904541" cy="717643"/>
            </a:xfrm>
            <a:prstGeom prst="rect">
              <a:avLst/>
            </a:prstGeom>
          </p:spPr>
          <p:txBody>
            <a:bodyPr lIns="32584" tIns="32584" rIns="32584" bIns="32584" rtlCol="0" anchor="ctr"/>
            <a:lstStyle/>
            <a:p>
              <a:pPr algn="ctr">
                <a:lnSpc>
                  <a:spcPts val="1059"/>
                </a:lnSpc>
              </a:pPr>
              <a:endParaRPr sz="1200"/>
            </a:p>
          </p:txBody>
        </p:sp>
      </p:grpSp>
      <p:sp>
        <p:nvSpPr>
          <p:cNvPr id="10" name="AutoShape 5">
            <a:extLst>
              <a:ext uri="{FF2B5EF4-FFF2-40B4-BE49-F238E27FC236}">
                <a16:creationId xmlns:a16="http://schemas.microsoft.com/office/drawing/2014/main" id="{232661FF-E2C5-0B51-AA34-1AC4132D21AE}"/>
              </a:ext>
            </a:extLst>
          </p:cNvPr>
          <p:cNvSpPr/>
          <p:nvPr/>
        </p:nvSpPr>
        <p:spPr>
          <a:xfrm>
            <a:off x="555550" y="828975"/>
            <a:ext cx="4325850" cy="771795"/>
          </a:xfrm>
          <a:prstGeom prst="rect">
            <a:avLst/>
          </a:prstGeom>
          <a:solidFill>
            <a:srgbClr val="D9C2AD"/>
          </a:solidFill>
        </p:spPr>
        <p:txBody>
          <a:bodyPr/>
          <a:lstStyle/>
          <a:p>
            <a:endParaRPr lang="es-MX" sz="1200"/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A33E12E7-0A48-614B-F99D-76645CE58991}"/>
              </a:ext>
            </a:extLst>
          </p:cNvPr>
          <p:cNvSpPr txBox="1"/>
          <p:nvPr/>
        </p:nvSpPr>
        <p:spPr>
          <a:xfrm>
            <a:off x="254754" y="828975"/>
            <a:ext cx="4810917" cy="73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666" b="1" spc="-205">
                <a:solidFill>
                  <a:srgbClr val="1C1B19"/>
                </a:solidFill>
                <a:latin typeface="Aliens and Cow Heavy"/>
                <a:ea typeface="Aliens and Cow Heavy"/>
                <a:cs typeface="Aliens and Cow Heavy"/>
                <a:sym typeface="Aliens and Cow Heavy"/>
              </a:rPr>
              <a:t>CASO CLÍNICO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8BF93D04-14B7-EA27-A63F-5EDB4D552EB0}"/>
              </a:ext>
            </a:extLst>
          </p:cNvPr>
          <p:cNvSpPr>
            <a:spLocks noGrp="1"/>
          </p:cNvSpPr>
          <p:nvPr/>
        </p:nvSpPr>
        <p:spPr>
          <a:xfrm>
            <a:off x="990600" y="2218172"/>
            <a:ext cx="7707086" cy="420167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009193"/>
                </a:solidFill>
              </a:rPr>
              <a:t>ORL: </a:t>
            </a:r>
          </a:p>
          <a:p>
            <a:r>
              <a:rPr lang="en-US" dirty="0">
                <a:solidFill>
                  <a:srgbClr val="009193"/>
                </a:solidFill>
              </a:rPr>
              <a:t>  RINITIS ALÉRGICA</a:t>
            </a:r>
          </a:p>
          <a:p>
            <a:r>
              <a:rPr lang="en-US" dirty="0">
                <a:solidFill>
                  <a:srgbClr val="009193"/>
                </a:solidFill>
              </a:rPr>
              <a:t>  INFLAMACIÓN DE CORNETES</a:t>
            </a:r>
          </a:p>
          <a:p>
            <a:r>
              <a:rPr lang="en-US" dirty="0">
                <a:solidFill>
                  <a:srgbClr val="009193"/>
                </a:solidFill>
              </a:rPr>
              <a:t>  DESVIACIÓN SEPTAL</a:t>
            </a:r>
          </a:p>
          <a:p>
            <a:r>
              <a:rPr lang="en-US" dirty="0">
                <a:solidFill>
                  <a:srgbClr val="009193"/>
                </a:solidFill>
              </a:rPr>
              <a:t>  SINUSITIS CRÓNICA</a:t>
            </a:r>
            <a:endParaRPr lang="en-US" sz="3200" dirty="0">
              <a:solidFill>
                <a:srgbClr val="009193"/>
              </a:solidFill>
            </a:endParaRPr>
          </a:p>
          <a:p>
            <a:pPr marL="114300" indent="0">
              <a:buNone/>
            </a:pPr>
            <a:endParaRPr lang="en-US" sz="3200" b="1" dirty="0">
              <a:solidFill>
                <a:srgbClr val="009193"/>
              </a:solidFill>
            </a:endParaRPr>
          </a:p>
          <a:p>
            <a:pPr marL="114300" indent="0">
              <a:buNone/>
            </a:pPr>
            <a:r>
              <a:rPr lang="en-US" sz="3200" b="1" dirty="0">
                <a:solidFill>
                  <a:srgbClr val="009193"/>
                </a:solidFill>
              </a:rPr>
              <a:t>OTROS</a:t>
            </a:r>
          </a:p>
          <a:p>
            <a:pPr marL="571500" indent="-457200"/>
            <a:r>
              <a:rPr lang="en-US" dirty="0">
                <a:solidFill>
                  <a:srgbClr val="009193"/>
                </a:solidFill>
              </a:rPr>
              <a:t>CONJUNTIVITIS ALÉRGICA.</a:t>
            </a:r>
            <a:endParaRPr lang="en-US" sz="3200" dirty="0">
              <a:solidFill>
                <a:srgbClr val="009193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009193"/>
              </a:solidFill>
            </a:endParaRPr>
          </a:p>
          <a:p>
            <a:pPr marL="114300" indent="0">
              <a:buNone/>
            </a:pPr>
            <a:r>
              <a:rPr lang="en-US" b="1" dirty="0">
                <a:solidFill>
                  <a:srgbClr val="009193"/>
                </a:solidFill>
              </a:rPr>
              <a:t>ESTOMATOLOGÍA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193"/>
                </a:solidFill>
              </a:rPr>
              <a:t>  RESPIRADOR ORAL</a:t>
            </a:r>
            <a:r>
              <a:rPr lang="en-US" sz="3800" dirty="0">
                <a:solidFill>
                  <a:srgbClr val="009193"/>
                </a:solidFill>
              </a:rPr>
              <a:t> </a:t>
            </a:r>
          </a:p>
          <a:p>
            <a:pPr marL="114300" indent="0">
              <a:buNone/>
            </a:pPr>
            <a:endParaRPr lang="en-US" sz="3200" dirty="0">
              <a:solidFill>
                <a:srgbClr val="009193"/>
              </a:solidFill>
            </a:endParaRPr>
          </a:p>
          <a:p>
            <a:pPr marL="114300" indent="0">
              <a:buNone/>
            </a:pPr>
            <a:endParaRPr lang="en-US" sz="3200" dirty="0">
              <a:solidFill>
                <a:srgbClr val="009193"/>
              </a:solidFill>
            </a:endParaRPr>
          </a:p>
          <a:p>
            <a:r>
              <a:rPr lang="en-US" sz="3200" b="1" dirty="0">
                <a:solidFill>
                  <a:srgbClr val="009193"/>
                </a:solidFill>
              </a:rPr>
              <a:t>PSQ</a:t>
            </a:r>
            <a:r>
              <a:rPr lang="en-US" sz="3200" dirty="0">
                <a:solidFill>
                  <a:srgbClr val="009193"/>
                </a:solidFill>
              </a:rPr>
              <a:t> 11 DE 22</a:t>
            </a:r>
          </a:p>
          <a:p>
            <a:endParaRPr lang="en-US" dirty="0">
              <a:solidFill>
                <a:srgbClr val="0091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00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BD74B1B-943E-60F7-86E1-97BF58E26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0853"/>
            <a:ext cx="3657600" cy="49962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73AFBF-A595-9735-5ABD-7CA519B70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775" y="968827"/>
            <a:ext cx="3796226" cy="50074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5DDC70-5481-D530-35C1-BCBDE25EF2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945"/>
          <a:stretch/>
        </p:blipFill>
        <p:spPr>
          <a:xfrm>
            <a:off x="4055268" y="968826"/>
            <a:ext cx="3989983" cy="500743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C7FF76E-D934-0D8E-4EB9-1EFF00F83963}"/>
              </a:ext>
            </a:extLst>
          </p:cNvPr>
          <p:cNvSpPr txBox="1"/>
          <p:nvPr/>
        </p:nvSpPr>
        <p:spPr>
          <a:xfrm>
            <a:off x="273098" y="6072264"/>
            <a:ext cx="11310534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facial: asimetría de Williams, </a:t>
            </a:r>
            <a:r>
              <a:rPr lang="es-MX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hemifacie</a:t>
            </a:r>
            <a:r>
              <a:rPr lang="es-MX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derecha de mayor desarrollo. Hipertonía del mentón. Presencia de líneas de </a:t>
            </a:r>
            <a:r>
              <a:rPr lang="es-MX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Dennie</a:t>
            </a:r>
            <a:r>
              <a:rPr lang="es-MX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Morgan.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Perfil convexo. Tercio inferior disminuido. </a:t>
            </a:r>
            <a:r>
              <a:rPr lang="es-MX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Proquelia</a:t>
            </a:r>
            <a:r>
              <a:rPr lang="es-MX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superior severa.  Mentón </a:t>
            </a:r>
            <a:r>
              <a:rPr lang="es-MX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retruído</a:t>
            </a:r>
            <a:r>
              <a:rPr lang="es-MX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severamente. </a:t>
            </a:r>
          </a:p>
        </p:txBody>
      </p:sp>
    </p:spTree>
    <p:extLst>
      <p:ext uri="{BB962C8B-B14F-4D97-AF65-F5344CB8AC3E}">
        <p14:creationId xmlns:p14="http://schemas.microsoft.com/office/powerpoint/2010/main" val="2047079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3327D2-BF96-87A4-B878-71B690336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601" y="97972"/>
            <a:ext cx="5193742" cy="6495795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7302C63-FDC4-DAE6-9942-D7CB04992D2F}"/>
              </a:ext>
            </a:extLst>
          </p:cNvPr>
          <p:cNvCxnSpPr>
            <a:cxnSpLocks/>
          </p:cNvCxnSpPr>
          <p:nvPr/>
        </p:nvCxnSpPr>
        <p:spPr>
          <a:xfrm>
            <a:off x="5790180" y="97972"/>
            <a:ext cx="0" cy="6495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9741797-57FA-B1C4-8264-8B5582CA137C}"/>
              </a:ext>
            </a:extLst>
          </p:cNvPr>
          <p:cNvCxnSpPr>
            <a:cxnSpLocks/>
          </p:cNvCxnSpPr>
          <p:nvPr/>
        </p:nvCxnSpPr>
        <p:spPr>
          <a:xfrm>
            <a:off x="3155601" y="3242821"/>
            <a:ext cx="519374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006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F7CCEEB-CE5A-E651-309A-7A62864AD9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45"/>
          <a:stretch/>
        </p:blipFill>
        <p:spPr>
          <a:xfrm>
            <a:off x="3020167" y="0"/>
            <a:ext cx="5478044" cy="68749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84F53EB-7B25-A67A-D9B8-58F16E19D775}"/>
              </a:ext>
            </a:extLst>
          </p:cNvPr>
          <p:cNvCxnSpPr>
            <a:cxnSpLocks/>
          </p:cNvCxnSpPr>
          <p:nvPr/>
        </p:nvCxnSpPr>
        <p:spPr>
          <a:xfrm>
            <a:off x="5523883" y="0"/>
            <a:ext cx="97972" cy="68749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76DE46A-631A-624A-516D-356286FB4012}"/>
              </a:ext>
            </a:extLst>
          </p:cNvPr>
          <p:cNvCxnSpPr>
            <a:cxnSpLocks/>
          </p:cNvCxnSpPr>
          <p:nvPr/>
        </p:nvCxnSpPr>
        <p:spPr>
          <a:xfrm>
            <a:off x="2971800" y="3307015"/>
            <a:ext cx="5519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73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82BBEF-F025-B94B-2385-5AD99D10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14" y="0"/>
            <a:ext cx="4920344" cy="6721205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2A1CFDB-87F9-3244-F8A7-0BEAF40B3EC2}"/>
              </a:ext>
            </a:extLst>
          </p:cNvPr>
          <p:cNvCxnSpPr>
            <a:cxnSpLocks/>
          </p:cNvCxnSpPr>
          <p:nvPr/>
        </p:nvCxnSpPr>
        <p:spPr>
          <a:xfrm>
            <a:off x="5377545" y="0"/>
            <a:ext cx="0" cy="67273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6CE5CA6B-CAF1-4686-F5AA-E04C38F80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26" b="83037" l="9360" r="84238"/>
                    </a14:imgEffect>
                  </a14:imgLayer>
                </a14:imgProps>
              </a:ext>
            </a:extLst>
          </a:blip>
          <a:srcRect r="6402" b="7737"/>
          <a:stretch>
            <a:fillRect/>
          </a:stretch>
        </p:blipFill>
        <p:spPr>
          <a:xfrm>
            <a:off x="5905501" y="130628"/>
            <a:ext cx="5889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18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6A55F91-3511-D58D-36F9-128DACDDF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510" y="1194467"/>
            <a:ext cx="3802976" cy="382499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EC116FD1-C6D8-88C0-AAD6-4CF5DB2E1130}"/>
              </a:ext>
            </a:extLst>
          </p:cNvPr>
          <p:cNvGrpSpPr/>
          <p:nvPr/>
        </p:nvGrpSpPr>
        <p:grpSpPr>
          <a:xfrm>
            <a:off x="160511" y="1194467"/>
            <a:ext cx="7905804" cy="3835876"/>
            <a:chOff x="160511" y="1194467"/>
            <a:chExt cx="7905804" cy="3835876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1B55495-07F6-FEB7-62B0-FDEF10CF1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4197" y="1205353"/>
              <a:ext cx="3852118" cy="3824990"/>
            </a:xfrm>
            <a:prstGeom prst="rect">
              <a:avLst/>
            </a:prstGeom>
          </p:spPr>
        </p:pic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97CE531C-D892-04A3-4957-CC62F9192204}"/>
                </a:ext>
              </a:extLst>
            </p:cNvPr>
            <p:cNvGrpSpPr/>
            <p:nvPr/>
          </p:nvGrpSpPr>
          <p:grpSpPr>
            <a:xfrm>
              <a:off x="160511" y="1194467"/>
              <a:ext cx="7905804" cy="3824990"/>
              <a:chOff x="160511" y="1194467"/>
              <a:chExt cx="7905804" cy="3824990"/>
            </a:xfrm>
          </p:grpSpPr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045591E7-E637-834C-B0CE-FA7B861F49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2540"/>
              <a:stretch/>
            </p:blipFill>
            <p:spPr>
              <a:xfrm>
                <a:off x="160511" y="1233753"/>
                <a:ext cx="3852118" cy="3785704"/>
              </a:xfrm>
              <a:prstGeom prst="rect">
                <a:avLst/>
              </a:prstGeom>
            </p:spPr>
          </p:pic>
          <p:cxnSp>
            <p:nvCxnSpPr>
              <p:cNvPr id="3" name="Conector recto 2">
                <a:extLst>
                  <a:ext uri="{FF2B5EF4-FFF2-40B4-BE49-F238E27FC236}">
                    <a16:creationId xmlns:a16="http://schemas.microsoft.com/office/drawing/2014/main" id="{55676234-E758-13D8-31C8-F4F29B595F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65129" y="1194467"/>
                <a:ext cx="0" cy="382499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ector recto 5">
                <a:extLst>
                  <a:ext uri="{FF2B5EF4-FFF2-40B4-BE49-F238E27FC236}">
                    <a16:creationId xmlns:a16="http://schemas.microsoft.com/office/drawing/2014/main" id="{0B49626E-1867-4CB3-26C9-DB23F4F45D0F}"/>
                  </a:ext>
                </a:extLst>
              </p:cNvPr>
              <p:cNvCxnSpPr>
                <a:cxnSpLocks/>
                <a:stCxn id="7" idx="1"/>
                <a:endCxn id="7" idx="3"/>
              </p:cNvCxnSpPr>
              <p:nvPr/>
            </p:nvCxnSpPr>
            <p:spPr>
              <a:xfrm>
                <a:off x="4214197" y="3117848"/>
                <a:ext cx="38521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25809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8B8FF5-FF97-7A0A-38E9-3975189B1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781" y="734808"/>
            <a:ext cx="3915376" cy="36225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4A3CC7E-1B68-3039-C583-C7D5B64B73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74" t="1" r="10450" b="23322"/>
          <a:stretch/>
        </p:blipFill>
        <p:spPr>
          <a:xfrm flipH="1">
            <a:off x="1320653" y="734808"/>
            <a:ext cx="3915376" cy="36225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D80EFBE-A737-E961-59AF-8B43D74A8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93478"/>
            <a:ext cx="12192000" cy="20729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7D61330-34BE-C15B-3D7F-4A52FDF41CCD}"/>
              </a:ext>
            </a:extLst>
          </p:cNvPr>
          <p:cNvSpPr txBox="1"/>
          <p:nvPr/>
        </p:nvSpPr>
        <p:spPr>
          <a:xfrm>
            <a:off x="185057" y="172656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Distracción Condilar hacia abajo y atrás </a:t>
            </a:r>
          </a:p>
        </p:txBody>
      </p:sp>
    </p:spTree>
    <p:extLst>
      <p:ext uri="{BB962C8B-B14F-4D97-AF65-F5344CB8AC3E}">
        <p14:creationId xmlns:p14="http://schemas.microsoft.com/office/powerpoint/2010/main" val="1906081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23407C1-A882-6E46-8991-2145100D3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82" y="328500"/>
            <a:ext cx="5050980" cy="56477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C1F30C7-01A3-7EDA-18E4-5334685E9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298" y="1170898"/>
            <a:ext cx="4828273" cy="43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4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CD4285-7A3C-DED5-97B8-0BF959C1A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603" y="130631"/>
            <a:ext cx="3223565" cy="303711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D525734-A854-2091-E0E8-C1CC4CFA3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191" y="130630"/>
            <a:ext cx="2945195" cy="30371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3289574-D4E6-5AEB-1F00-00967A356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408" y="130630"/>
            <a:ext cx="2832105" cy="306125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5845111-C86E-1195-2FC6-EF2DB10280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37" t="3333" r="3014"/>
          <a:stretch/>
        </p:blipFill>
        <p:spPr>
          <a:xfrm>
            <a:off x="4443191" y="3214617"/>
            <a:ext cx="2991283" cy="364338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3CAF4FE-BC90-15D4-F871-EFB8527B6B1E}"/>
              </a:ext>
            </a:extLst>
          </p:cNvPr>
          <p:cNvSpPr txBox="1"/>
          <p:nvPr/>
        </p:nvSpPr>
        <p:spPr>
          <a:xfrm>
            <a:off x="8109857" y="4887686"/>
            <a:ext cx="34507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Obstrucción de VAS.</a:t>
            </a:r>
          </a:p>
          <a:p>
            <a:r>
              <a:rPr lang="es-MX" dirty="0"/>
              <a:t>Sinusitis crónica</a:t>
            </a:r>
          </a:p>
          <a:p>
            <a:r>
              <a:rPr lang="es-MX" dirty="0"/>
              <a:t>Desviación del tabique nasal</a:t>
            </a:r>
          </a:p>
          <a:p>
            <a:r>
              <a:rPr lang="es-MX" dirty="0"/>
              <a:t>Hipertrofia del cornete inferior derecho</a:t>
            </a:r>
          </a:p>
        </p:txBody>
      </p:sp>
    </p:spTree>
    <p:extLst>
      <p:ext uri="{BB962C8B-B14F-4D97-AF65-F5344CB8AC3E}">
        <p14:creationId xmlns:p14="http://schemas.microsoft.com/office/powerpoint/2010/main" val="2321976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foto, sostener, viendo, hombre&#10;&#10;El contenido generado por IA puede ser incorrecto.">
            <a:extLst>
              <a:ext uri="{FF2B5EF4-FFF2-40B4-BE49-F238E27FC236}">
                <a16:creationId xmlns:a16="http://schemas.microsoft.com/office/drawing/2014/main" id="{A6EA9BC7-5A39-C1A6-B43C-17D62DEF4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187" y="343226"/>
            <a:ext cx="5825613" cy="62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22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foto, sostener, mano, hombre&#10;&#10;El contenido generado por IA puede ser incorrecto.">
            <a:extLst>
              <a:ext uri="{FF2B5EF4-FFF2-40B4-BE49-F238E27FC236}">
                <a16:creationId xmlns:a16="http://schemas.microsoft.com/office/drawing/2014/main" id="{AF2D4156-1EC5-7ADE-565C-235242596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342" y="580751"/>
            <a:ext cx="6075939" cy="553491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A36D8F4-264F-8205-1D21-576C0F799ECD}"/>
              </a:ext>
            </a:extLst>
          </p:cNvPr>
          <p:cNvSpPr txBox="1"/>
          <p:nvPr/>
        </p:nvSpPr>
        <p:spPr>
          <a:xfrm>
            <a:off x="4452257" y="6281057"/>
            <a:ext cx="298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Profundidad del paladar</a:t>
            </a:r>
          </a:p>
        </p:txBody>
      </p:sp>
    </p:spTree>
    <p:extLst>
      <p:ext uri="{BB962C8B-B14F-4D97-AF65-F5344CB8AC3E}">
        <p14:creationId xmlns:p14="http://schemas.microsoft.com/office/powerpoint/2010/main" val="386823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interior, tabla, pastel, foto&#10;&#10;El contenido generado por IA puede ser incorrecto.">
            <a:extLst>
              <a:ext uri="{FF2B5EF4-FFF2-40B4-BE49-F238E27FC236}">
                <a16:creationId xmlns:a16="http://schemas.microsoft.com/office/drawing/2014/main" id="{91E3C3C4-29E4-F922-DA92-DBAEE3131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51" y="727586"/>
            <a:ext cx="5064875" cy="5166852"/>
          </a:xfrm>
          <a:prstGeom prst="rect">
            <a:avLst/>
          </a:prstGeom>
        </p:spPr>
      </p:pic>
      <p:pic>
        <p:nvPicPr>
          <p:cNvPr id="7" name="Imagen 6" descr="Imagen que contiene interior, tabla, sostener, hombre&#10;&#10;El contenido generado por IA puede ser incorrecto.">
            <a:extLst>
              <a:ext uri="{FF2B5EF4-FFF2-40B4-BE49-F238E27FC236}">
                <a16:creationId xmlns:a16="http://schemas.microsoft.com/office/drawing/2014/main" id="{599DDF05-4B55-D7F6-B15C-AEA43C830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27585"/>
            <a:ext cx="5331532" cy="516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8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802766F-15AC-D460-D4F5-C45750879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508909" y="-33636"/>
            <a:ext cx="3159070" cy="23864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3477D65-7113-884E-65CF-0F277703B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332" y="4524463"/>
            <a:ext cx="3321979" cy="23335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76AC29D-C1A6-3997-51D1-D454EC5D0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322" y="2397874"/>
            <a:ext cx="3541643" cy="20622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4F8A353-AAFB-9CAD-C9B7-2A2E6D7FF4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541" y="2398476"/>
            <a:ext cx="4032385" cy="20622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867F345-F634-626D-6FDA-A77C58C8F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807" y="2397874"/>
            <a:ext cx="3701143" cy="206285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0D6BAD-0216-0AD0-4D1B-66C5E80B5F32}"/>
              </a:ext>
            </a:extLst>
          </p:cNvPr>
          <p:cNvSpPr txBox="1"/>
          <p:nvPr/>
        </p:nvSpPr>
        <p:spPr>
          <a:xfrm>
            <a:off x="8008880" y="4889869"/>
            <a:ext cx="406252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Dentición mixta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Compresión maxilar y mandibular. </a:t>
            </a:r>
          </a:p>
          <a:p>
            <a:pPr algn="just">
              <a:spcAft>
                <a:spcPts val="800"/>
              </a:spcAft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Clase I dental. </a:t>
            </a:r>
          </a:p>
          <a:p>
            <a:pPr algn="just">
              <a:spcAft>
                <a:spcPts val="800"/>
              </a:spcAft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Apiñamiento severo inferior, paladar profundo.</a:t>
            </a:r>
          </a:p>
        </p:txBody>
      </p:sp>
    </p:spTree>
    <p:extLst>
      <p:ext uri="{BB962C8B-B14F-4D97-AF65-F5344CB8AC3E}">
        <p14:creationId xmlns:p14="http://schemas.microsoft.com/office/powerpoint/2010/main" val="1849210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magen que contiene pastel, interior, tabla, alimentos&#10;&#10;El contenido generado por IA puede ser incorrecto.">
            <a:extLst>
              <a:ext uri="{FF2B5EF4-FFF2-40B4-BE49-F238E27FC236}">
                <a16:creationId xmlns:a16="http://schemas.microsoft.com/office/drawing/2014/main" id="{D8A94658-8AD6-4B25-3E53-A66CA0BD0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1" b="7710"/>
          <a:stretch>
            <a:fillRect/>
          </a:stretch>
        </p:blipFill>
        <p:spPr>
          <a:xfrm>
            <a:off x="1264882" y="2350799"/>
            <a:ext cx="3132556" cy="2033431"/>
          </a:xfrm>
          <a:prstGeom prst="rect">
            <a:avLst/>
          </a:prstGeom>
        </p:spPr>
      </p:pic>
      <p:pic>
        <p:nvPicPr>
          <p:cNvPr id="16" name="Imagen 15" descr="Gráfico, Gráfico de dispersión&#10;&#10;El contenido generado por IA puede ser incorrecto.">
            <a:extLst>
              <a:ext uri="{FF2B5EF4-FFF2-40B4-BE49-F238E27FC236}">
                <a16:creationId xmlns:a16="http://schemas.microsoft.com/office/drawing/2014/main" id="{D3D66087-D9AF-53C1-85DA-2D7DF4EAE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98"/>
          <a:stretch>
            <a:fillRect/>
          </a:stretch>
        </p:blipFill>
        <p:spPr>
          <a:xfrm>
            <a:off x="1235947" y="393290"/>
            <a:ext cx="1310031" cy="1347019"/>
          </a:xfrm>
          <a:prstGeom prst="rect">
            <a:avLst/>
          </a:prstGeom>
        </p:spPr>
      </p:pic>
      <p:pic>
        <p:nvPicPr>
          <p:cNvPr id="17" name="Imagen 16" descr="Gráfico, Gráfico de dispersión&#10;&#10;El contenido generado por IA puede ser incorrecto.">
            <a:extLst>
              <a:ext uri="{FF2B5EF4-FFF2-40B4-BE49-F238E27FC236}">
                <a16:creationId xmlns:a16="http://schemas.microsoft.com/office/drawing/2014/main" id="{D7422A18-D257-0E48-838B-681FAB734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01"/>
          <a:stretch>
            <a:fillRect/>
          </a:stretch>
        </p:blipFill>
        <p:spPr>
          <a:xfrm>
            <a:off x="2545978" y="393290"/>
            <a:ext cx="1310031" cy="1465031"/>
          </a:xfrm>
          <a:prstGeom prst="rect">
            <a:avLst/>
          </a:prstGeom>
        </p:spPr>
      </p:pic>
      <p:pic>
        <p:nvPicPr>
          <p:cNvPr id="19" name="Imagen 18" descr="Imagen que contiene interior, tabla, taza, florero&#10;&#10;El contenido generado por IA puede ser incorrecto.">
            <a:extLst>
              <a:ext uri="{FF2B5EF4-FFF2-40B4-BE49-F238E27FC236}">
                <a16:creationId xmlns:a16="http://schemas.microsoft.com/office/drawing/2014/main" id="{202DD074-2C5E-84D5-E148-950BCE66F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89" y="4410279"/>
            <a:ext cx="3020674" cy="2469073"/>
          </a:xfrm>
          <a:prstGeom prst="rect">
            <a:avLst/>
          </a:prstGeom>
        </p:spPr>
      </p:pic>
      <p:pic>
        <p:nvPicPr>
          <p:cNvPr id="25" name="Imagen 24" descr="Imagen que contiene interior, tabla, alimentos, pastel&#10;&#10;El contenido generado por IA puede ser incorrecto.">
            <a:extLst>
              <a:ext uri="{FF2B5EF4-FFF2-40B4-BE49-F238E27FC236}">
                <a16:creationId xmlns:a16="http://schemas.microsoft.com/office/drawing/2014/main" id="{C839CF4C-01FE-2C34-273E-F1BA4FFC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130" y="2335994"/>
            <a:ext cx="3139984" cy="204823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83E00AC-358B-A127-E792-178EC4D1B8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74" t="12210" r="6074" b="4337"/>
          <a:stretch/>
        </p:blipFill>
        <p:spPr>
          <a:xfrm>
            <a:off x="4575906" y="-43112"/>
            <a:ext cx="2804098" cy="235414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08827F8-EF03-90FC-D22C-C27CCCA1E4F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072" b="7070"/>
          <a:stretch/>
        </p:blipFill>
        <p:spPr>
          <a:xfrm>
            <a:off x="4466536" y="2335994"/>
            <a:ext cx="3020674" cy="204911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C66F72E-C8CE-3109-5F34-AC7ABE5792ED}"/>
              </a:ext>
            </a:extLst>
          </p:cNvPr>
          <p:cNvSpPr txBox="1"/>
          <p:nvPr/>
        </p:nvSpPr>
        <p:spPr>
          <a:xfrm>
            <a:off x="7531263" y="5897695"/>
            <a:ext cx="4540059" cy="876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Distracción condilar de ambas Articulaciones temporomandibulares hacia abajo y atrás.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Clase II dental</a:t>
            </a:r>
            <a:endParaRPr lang="es-MX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247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D4E11C12-01FE-397A-75B9-31B5A79E3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923" y="1399357"/>
            <a:ext cx="3272460" cy="2978423"/>
          </a:xfrm>
          <a:prstGeom prst="rect">
            <a:avLst/>
          </a:prstGeom>
        </p:spPr>
      </p:pic>
      <p:pic>
        <p:nvPicPr>
          <p:cNvPr id="3" name="Imagen 2" descr="Imagen que contiene persona, sostener, mano, pequeño&#10;&#10;El contenido generado por IA puede ser incorrecto.">
            <a:extLst>
              <a:ext uri="{FF2B5EF4-FFF2-40B4-BE49-F238E27FC236}">
                <a16:creationId xmlns:a16="http://schemas.microsoft.com/office/drawing/2014/main" id="{6F3F45B9-10F3-400D-D0CA-A9ABBD8CF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294" y="1399357"/>
            <a:ext cx="3736471" cy="2978422"/>
          </a:xfrm>
          <a:prstGeom prst="rect">
            <a:avLst/>
          </a:prstGeom>
        </p:spPr>
      </p:pic>
      <p:pic>
        <p:nvPicPr>
          <p:cNvPr id="4" name="Imagen 3" descr="Interfaz de usuario gráfica, Aplicación, Tabla&#10;&#10;El contenido generado por IA puede ser incorrecto.">
            <a:extLst>
              <a:ext uri="{FF2B5EF4-FFF2-40B4-BE49-F238E27FC236}">
                <a16:creationId xmlns:a16="http://schemas.microsoft.com/office/drawing/2014/main" id="{6FE1F849-F7EC-4E5C-C18C-0E00C9FC50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464"/>
          <a:stretch/>
        </p:blipFill>
        <p:spPr bwMode="auto">
          <a:xfrm>
            <a:off x="3722370" y="4609737"/>
            <a:ext cx="4747260" cy="1056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B9373FB-80B5-B90A-01DD-5E0C31A524CF}"/>
              </a:ext>
            </a:extLst>
          </p:cNvPr>
          <p:cNvSpPr txBox="1"/>
          <p:nvPr/>
        </p:nvSpPr>
        <p:spPr>
          <a:xfrm>
            <a:off x="438395" y="5898334"/>
            <a:ext cx="10878533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análisis trasversal  de </a:t>
            </a:r>
            <a:r>
              <a:rPr lang="es-MX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UPenn</a:t>
            </a: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los resultados fueron: discrepancia maxilar 54.9mm, discrepancia mandíbula 56.2mm, profundidad del paladar 5.7mm. </a:t>
            </a:r>
          </a:p>
        </p:txBody>
      </p:sp>
    </p:spTree>
    <p:extLst>
      <p:ext uri="{BB962C8B-B14F-4D97-AF65-F5344CB8AC3E}">
        <p14:creationId xmlns:p14="http://schemas.microsoft.com/office/powerpoint/2010/main" val="1497520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C483ADA-E3C8-148E-352D-DF325CF09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693" y="37148"/>
            <a:ext cx="5468113" cy="682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63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ricatura de un mapa&#10;&#10;El contenido generado por IA puede ser incorrecto.">
            <a:extLst>
              <a:ext uri="{FF2B5EF4-FFF2-40B4-BE49-F238E27FC236}">
                <a16:creationId xmlns:a16="http://schemas.microsoft.com/office/drawing/2014/main" id="{FA52F6BB-A528-F81E-0504-0AFDCE31E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43" y="825222"/>
            <a:ext cx="5529478" cy="5207556"/>
          </a:xfrm>
          <a:prstGeom prst="rect">
            <a:avLst/>
          </a:prstGeom>
        </p:spPr>
      </p:pic>
      <p:pic>
        <p:nvPicPr>
          <p:cNvPr id="5" name="Imagen 4" descr="Tabla, Calendario&#10;&#10;El contenido generado por IA puede ser incorrecto.">
            <a:extLst>
              <a:ext uri="{FF2B5EF4-FFF2-40B4-BE49-F238E27FC236}">
                <a16:creationId xmlns:a16="http://schemas.microsoft.com/office/drawing/2014/main" id="{0384880F-CDDD-4813-BBE4-1C299EFFF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981" y="407828"/>
            <a:ext cx="5372850" cy="69542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C7C0C81-EA6E-FE77-D4A7-C2B6FB380412}"/>
              </a:ext>
            </a:extLst>
          </p:cNvPr>
          <p:cNvSpPr txBox="1"/>
          <p:nvPr/>
        </p:nvSpPr>
        <p:spPr>
          <a:xfrm>
            <a:off x="9855691" y="441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err="1"/>
              <a:t>Rocabado</a:t>
            </a:r>
            <a:endParaRPr lang="es-MX" dirty="0"/>
          </a:p>
        </p:txBody>
      </p:sp>
      <p:pic>
        <p:nvPicPr>
          <p:cNvPr id="4" name="Imagen 3" descr="Diagrama, Mapa&#10;&#10;El contenido generado por IA puede ser incorrecto.">
            <a:extLst>
              <a:ext uri="{FF2B5EF4-FFF2-40B4-BE49-F238E27FC236}">
                <a16:creationId xmlns:a16="http://schemas.microsoft.com/office/drawing/2014/main" id="{1C990A29-3AA7-0DB0-B72D-91608EA8F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268" y="1593743"/>
            <a:ext cx="4660277" cy="375500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ABC6E9C-1D10-83B5-1E9C-E4FC05883756}"/>
              </a:ext>
            </a:extLst>
          </p:cNvPr>
          <p:cNvSpPr txBox="1"/>
          <p:nvPr/>
        </p:nvSpPr>
        <p:spPr>
          <a:xfrm>
            <a:off x="1052051" y="62655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Hiperextensión del cuello, Rotación posterior del cráneo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72398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, Esquemático&#10;&#10;El contenido generado por IA puede ser incorrecto.">
            <a:extLst>
              <a:ext uri="{FF2B5EF4-FFF2-40B4-BE49-F238E27FC236}">
                <a16:creationId xmlns:a16="http://schemas.microsoft.com/office/drawing/2014/main" id="{8E945E23-B515-49C5-11FF-C99C0751C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/>
          <a:stretch/>
        </p:blipFill>
        <p:spPr>
          <a:xfrm>
            <a:off x="1842874" y="956818"/>
            <a:ext cx="4351450" cy="447058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5DC8652-665A-C5D9-88BA-8588F73A05AA}"/>
              </a:ext>
            </a:extLst>
          </p:cNvPr>
          <p:cNvSpPr txBox="1"/>
          <p:nvPr/>
        </p:nvSpPr>
        <p:spPr>
          <a:xfrm>
            <a:off x="10216527" y="0"/>
            <a:ext cx="173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Roth-</a:t>
            </a:r>
            <a:r>
              <a:rPr lang="es-MX" dirty="0" err="1"/>
              <a:t>Jarabak</a:t>
            </a:r>
            <a:endParaRPr lang="es-MX" dirty="0"/>
          </a:p>
        </p:txBody>
      </p:sp>
      <p:pic>
        <p:nvPicPr>
          <p:cNvPr id="5" name="Imagen 4" descr="Diagrama, Mapa&#10;&#10;El contenido generado por IA puede ser incorrecto.">
            <a:extLst>
              <a:ext uri="{FF2B5EF4-FFF2-40B4-BE49-F238E27FC236}">
                <a16:creationId xmlns:a16="http://schemas.microsoft.com/office/drawing/2014/main" id="{4A1D5C22-A2F3-1947-50B8-37C68756D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37" y="301015"/>
            <a:ext cx="4714127" cy="501332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E8DA8C2-E60D-CF66-B749-66694C7C055E}"/>
              </a:ext>
            </a:extLst>
          </p:cNvPr>
          <p:cNvSpPr txBox="1"/>
          <p:nvPr/>
        </p:nvSpPr>
        <p:spPr>
          <a:xfrm>
            <a:off x="442451" y="5400839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Clase II esqueletal por protrusión maxilar severa</a:t>
            </a:r>
          </a:p>
          <a:p>
            <a:r>
              <a:rPr lang="es-MX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Mesofacial</a:t>
            </a: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Crecimiento neutro</a:t>
            </a:r>
          </a:p>
          <a:p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LCM corta</a:t>
            </a:r>
          </a:p>
          <a:p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19329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, Esquemático&#10;&#10;El contenido generado por IA puede ser incorrecto.">
            <a:extLst>
              <a:ext uri="{FF2B5EF4-FFF2-40B4-BE49-F238E27FC236}">
                <a16:creationId xmlns:a16="http://schemas.microsoft.com/office/drawing/2014/main" id="{6F044200-7979-E6CB-F876-6231488D2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/>
          <a:stretch/>
        </p:blipFill>
        <p:spPr>
          <a:xfrm>
            <a:off x="930113" y="1191472"/>
            <a:ext cx="4231824" cy="481976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E8BAB21-8E52-72F9-C861-14641FAE75DD}"/>
              </a:ext>
            </a:extLst>
          </p:cNvPr>
          <p:cNvSpPr txBox="1"/>
          <p:nvPr/>
        </p:nvSpPr>
        <p:spPr>
          <a:xfrm>
            <a:off x="10759126" y="0"/>
            <a:ext cx="1432874" cy="37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Ricketts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3DCDD6AB-6EDA-F9D2-D90A-96617CEF8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31" y="1191472"/>
            <a:ext cx="5060469" cy="4599728"/>
          </a:xfrm>
          <a:prstGeom prst="rect">
            <a:avLst/>
          </a:prstGeom>
        </p:spPr>
      </p:pic>
      <p:pic>
        <p:nvPicPr>
          <p:cNvPr id="7" name="Imagen 6" descr="Tabla&#10;&#10;El contenido generado por IA puede ser incorrecto.">
            <a:extLst>
              <a:ext uri="{FF2B5EF4-FFF2-40B4-BE49-F238E27FC236}">
                <a16:creationId xmlns:a16="http://schemas.microsoft.com/office/drawing/2014/main" id="{17E5F2BF-CF17-EBF0-6116-3827BD84F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497" y="294977"/>
            <a:ext cx="3018503" cy="136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2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D88DC46B-DE7F-342F-1B7F-E88865BD1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1" b="2490"/>
          <a:stretch/>
        </p:blipFill>
        <p:spPr>
          <a:xfrm>
            <a:off x="962026" y="578143"/>
            <a:ext cx="4840666" cy="4455973"/>
          </a:xfrm>
          <a:prstGeom prst="rect">
            <a:avLst/>
          </a:prstGeom>
        </p:spPr>
      </p:pic>
      <p:pic>
        <p:nvPicPr>
          <p:cNvPr id="4" name="Imagen 3" descr="Diagrama&#10;&#10;El contenido generado por IA puede ser incorrecto.">
            <a:extLst>
              <a:ext uri="{FF2B5EF4-FFF2-40B4-BE49-F238E27FC236}">
                <a16:creationId xmlns:a16="http://schemas.microsoft.com/office/drawing/2014/main" id="{5446C440-D233-832E-33E3-3AA8865BD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369" y="578142"/>
            <a:ext cx="5130605" cy="445597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F94F124-39D6-91CA-64CF-0E0934F7DF51}"/>
              </a:ext>
            </a:extLst>
          </p:cNvPr>
          <p:cNvSpPr txBox="1"/>
          <p:nvPr/>
        </p:nvSpPr>
        <p:spPr>
          <a:xfrm>
            <a:off x="530942" y="5584723"/>
            <a:ext cx="962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Perfil convexo. Tercio inferior disminuido. </a:t>
            </a:r>
            <a:r>
              <a:rPr lang="es-MX" sz="1600" dirty="0" err="1"/>
              <a:t>Proquelia</a:t>
            </a:r>
            <a:r>
              <a:rPr lang="es-MX" sz="1600" dirty="0"/>
              <a:t> superior severa.  Mentón </a:t>
            </a:r>
            <a:r>
              <a:rPr lang="es-MX" sz="1600" dirty="0" err="1"/>
              <a:t>retruído</a:t>
            </a:r>
            <a:r>
              <a:rPr lang="es-MX" sz="1600" dirty="0"/>
              <a:t> severamente. </a:t>
            </a:r>
          </a:p>
          <a:p>
            <a:endParaRPr lang="es-MX" sz="1600" dirty="0"/>
          </a:p>
          <a:p>
            <a:r>
              <a:rPr lang="es-MX" sz="1600" dirty="0"/>
              <a:t>DSV: 10.5 mm</a:t>
            </a:r>
          </a:p>
          <a:p>
            <a:r>
              <a:rPr lang="es-MX" sz="1600" dirty="0"/>
              <a:t>Tercio inferior disminuido</a:t>
            </a:r>
          </a:p>
        </p:txBody>
      </p:sp>
    </p:spTree>
    <p:extLst>
      <p:ext uri="{BB962C8B-B14F-4D97-AF65-F5344CB8AC3E}">
        <p14:creationId xmlns:p14="http://schemas.microsoft.com/office/powerpoint/2010/main" val="1538768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70A653-7043-0495-B277-358F9AE19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60" y="1447024"/>
            <a:ext cx="3758327" cy="343689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5F1CB25-C6FF-8C93-8EAE-C97789459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166" y="781902"/>
            <a:ext cx="3481008" cy="47671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B5EE24-7BD5-5E05-BA03-BF8DAFD4C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488" y="1447023"/>
            <a:ext cx="3132686" cy="343689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6536DBF-FC7D-EAD2-BBAA-D242B6128685}"/>
              </a:ext>
            </a:extLst>
          </p:cNvPr>
          <p:cNvSpPr txBox="1"/>
          <p:nvPr/>
        </p:nvSpPr>
        <p:spPr>
          <a:xfrm>
            <a:off x="925285" y="5074926"/>
            <a:ext cx="609600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análisis intraoral, se observa: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Mallanpati</a:t>
            </a: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II, Brodsky II.</a:t>
            </a:r>
          </a:p>
        </p:txBody>
      </p:sp>
    </p:spTree>
    <p:extLst>
      <p:ext uri="{BB962C8B-B14F-4D97-AF65-F5344CB8AC3E}">
        <p14:creationId xmlns:p14="http://schemas.microsoft.com/office/powerpoint/2010/main" val="1359310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E1E779-91D6-D934-872F-D2F168BF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45168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s-MX" sz="1600" dirty="0"/>
              <a:t>Se realizó Cuestionario de Sueño de Pediatría, donde refirió, ronquido ocasional, sueño intranquilo, dolor en extremidades inferiores al momento de ir a dormir ocasionalmente, se levanta algunas veces por las noches, pesadillas muy ocasionalmente. </a:t>
            </a:r>
            <a:r>
              <a:rPr lang="es-MX" sz="1600" dirty="0" err="1"/>
              <a:t>Obstucción</a:t>
            </a:r>
            <a:r>
              <a:rPr lang="es-MX" sz="1600" dirty="0"/>
              <a:t> nasal, a veces respira por la boca al dormir, a veces rechina los dientes, ha tenido episodio de sonambulismo. 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E825FF-BEC6-E8CA-FD4C-88F8646A7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31"/>
          <a:stretch>
            <a:fillRect/>
          </a:stretch>
        </p:blipFill>
        <p:spPr>
          <a:xfrm>
            <a:off x="1480261" y="1436619"/>
            <a:ext cx="8597804" cy="482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64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D3FD12A-D8C8-1F69-DDBB-B8B3FC4126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29"/>
          <a:stretch>
            <a:fillRect/>
          </a:stretch>
        </p:blipFill>
        <p:spPr>
          <a:xfrm>
            <a:off x="7954430" y="1563235"/>
            <a:ext cx="3519113" cy="25905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63BF58-5B7C-7013-6A38-C2A9DFA1AA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5"/>
          <a:stretch>
            <a:fillRect/>
          </a:stretch>
        </p:blipFill>
        <p:spPr>
          <a:xfrm>
            <a:off x="396458" y="1588335"/>
            <a:ext cx="3719594" cy="26103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7A4EF2-D563-8B6D-ECB7-9DB09F176B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14" r="1172"/>
          <a:stretch>
            <a:fillRect/>
          </a:stretch>
        </p:blipFill>
        <p:spPr>
          <a:xfrm>
            <a:off x="4276903" y="1563235"/>
            <a:ext cx="3519114" cy="263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77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pastel, interior, tabla, alimentos&#10;&#10;El contenido generado por IA puede ser incorrecto.">
            <a:extLst>
              <a:ext uri="{FF2B5EF4-FFF2-40B4-BE49-F238E27FC236}">
                <a16:creationId xmlns:a16="http://schemas.microsoft.com/office/drawing/2014/main" id="{D79A02C7-6716-0E30-3CB0-5DE95FA60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1" b="7710"/>
          <a:stretch>
            <a:fillRect/>
          </a:stretch>
        </p:blipFill>
        <p:spPr>
          <a:xfrm>
            <a:off x="402806" y="3087475"/>
            <a:ext cx="3701143" cy="2402517"/>
          </a:xfrm>
          <a:prstGeom prst="rect">
            <a:avLst/>
          </a:prstGeom>
        </p:spPr>
      </p:pic>
      <p:pic>
        <p:nvPicPr>
          <p:cNvPr id="3" name="Imagen 2" descr="Imagen que contiene interior, tabla, alimentos, pastel&#10;&#10;El contenido generado por IA puede ser incorrecto.">
            <a:extLst>
              <a:ext uri="{FF2B5EF4-FFF2-40B4-BE49-F238E27FC236}">
                <a16:creationId xmlns:a16="http://schemas.microsoft.com/office/drawing/2014/main" id="{BB5DF03D-E571-C933-E232-D319C9F2B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037" y="3087475"/>
            <a:ext cx="3683103" cy="24025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3CDA9E-8B87-1159-12B7-CEBC18D41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322" y="699703"/>
            <a:ext cx="3541643" cy="20622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9993CF3-13F6-A497-BB9A-E8D0AFC69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541" y="700305"/>
            <a:ext cx="4032385" cy="20622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AB0643A-EA95-FB91-02BC-CDA2520515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807" y="699703"/>
            <a:ext cx="3701143" cy="206285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90653F0-9AD3-6DB6-46D6-DD90084A4E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072" b="7070"/>
          <a:stretch/>
        </p:blipFill>
        <p:spPr>
          <a:xfrm>
            <a:off x="4404911" y="3087475"/>
            <a:ext cx="3541643" cy="24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39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6E62E6-3DD0-FFF4-A8EB-B82537FB9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8" y="1394748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MX" dirty="0"/>
              <a:t>El tratamiento se basa, en el protocolo Respira, Duerme, Sonríe de la Dra. Alma Luna.</a:t>
            </a:r>
          </a:p>
          <a:p>
            <a:pPr marL="0" indent="0" algn="just">
              <a:buNone/>
            </a:pPr>
            <a:endParaRPr lang="es-MX" dirty="0"/>
          </a:p>
          <a:p>
            <a:pPr algn="just"/>
            <a:r>
              <a:rPr lang="es-MX" dirty="0"/>
              <a:t>Tratamiento ortopédico, para aumentar vías aéreas, por medio de la colocación de Disyuntor modificado Luna, con tornillo </a:t>
            </a:r>
            <a:r>
              <a:rPr lang="es-MX" dirty="0" err="1"/>
              <a:t>Forestadent</a:t>
            </a:r>
            <a:r>
              <a:rPr lang="es-MX" dirty="0"/>
              <a:t> de 10 mm, para expansión rápida del maxilar, activando 2 días 2 cuartos de vuelta, por día y </a:t>
            </a:r>
            <a:r>
              <a:rPr lang="es-MX" dirty="0" err="1"/>
              <a:t>posteriormene</a:t>
            </a:r>
            <a:r>
              <a:rPr lang="es-MX" dirty="0"/>
              <a:t> 4 cuartos de vuelta por día.</a:t>
            </a:r>
          </a:p>
          <a:p>
            <a:pPr algn="just"/>
            <a:endParaRPr lang="es-MX" dirty="0"/>
          </a:p>
          <a:p>
            <a:pPr marL="0" indent="0" algn="just">
              <a:buNone/>
            </a:pPr>
            <a:r>
              <a:rPr lang="es-ES" dirty="0"/>
              <a:t>Tratamiento coadyuvante.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dirty="0" err="1"/>
              <a:t>Acetilcisteina</a:t>
            </a:r>
            <a:r>
              <a:rPr lang="es-ES" dirty="0"/>
              <a:t> jarabe 5ml cada 12 </a:t>
            </a:r>
            <a:r>
              <a:rPr lang="es-ES" dirty="0" err="1"/>
              <a:t>hrs</a:t>
            </a:r>
            <a:r>
              <a:rPr lang="es-ES" dirty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dirty="0"/>
              <a:t>Mometasona spray nasal cada 12 </a:t>
            </a:r>
            <a:r>
              <a:rPr lang="es-ES" dirty="0" err="1"/>
              <a:t>hrs</a:t>
            </a:r>
            <a:r>
              <a:rPr lang="es-ES" dirty="0"/>
              <a:t> un disparo 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dirty="0" err="1"/>
              <a:t>Gotinal</a:t>
            </a:r>
            <a:r>
              <a:rPr lang="es-ES" dirty="0"/>
              <a:t> mar defense 2 veces al </a:t>
            </a:r>
            <a:r>
              <a:rPr lang="es-ES" dirty="0" err="1"/>
              <a:t>dia</a:t>
            </a:r>
            <a:r>
              <a:rPr lang="es-ES" dirty="0"/>
              <a:t>( mañana y tarde 2 disparos en cada narina).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dirty="0"/>
              <a:t>Vaporización con  marrubio cada tercer día por las noches, durante 15 días.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dirty="0"/>
              <a:t>Lavados nasales </a:t>
            </a:r>
            <a:r>
              <a:rPr lang="es-ES" dirty="0" err="1"/>
              <a:t>Sinus</a:t>
            </a:r>
            <a:r>
              <a:rPr lang="es-ES" dirty="0"/>
              <a:t> </a:t>
            </a:r>
            <a:r>
              <a:rPr lang="es-ES" dirty="0" err="1"/>
              <a:t>rinse</a:t>
            </a:r>
            <a:r>
              <a:rPr lang="es-ES" dirty="0"/>
              <a:t> </a:t>
            </a:r>
            <a:r>
              <a:rPr lang="es-ES" dirty="0" err="1"/>
              <a:t>pediatrico</a:t>
            </a:r>
            <a:r>
              <a:rPr lang="es-ES" dirty="0"/>
              <a:t> todas las noches disolver un sobre en agua pura tibia de garrafón</a:t>
            </a:r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AB8A3CB-DC88-489C-1A61-7BD858E6D6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67"/>
          <a:stretch>
            <a:fillRect/>
          </a:stretch>
        </p:blipFill>
        <p:spPr>
          <a:xfrm>
            <a:off x="9655629" y="0"/>
            <a:ext cx="2379653" cy="13121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CA5834F-8329-42F4-3C87-EAF79B69375B}"/>
              </a:ext>
            </a:extLst>
          </p:cNvPr>
          <p:cNvSpPr txBox="1"/>
          <p:nvPr/>
        </p:nvSpPr>
        <p:spPr>
          <a:xfrm>
            <a:off x="5595469" y="90809"/>
            <a:ext cx="4047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008080"/>
                </a:solidFill>
              </a:rPr>
              <a:t>PROTOCOLO #RESPIRADUERMESONRIE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2724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interior, alimentos, pastel&#10;&#10;El contenido generado por IA puede ser incorrecto.">
            <a:extLst>
              <a:ext uri="{FF2B5EF4-FFF2-40B4-BE49-F238E27FC236}">
                <a16:creationId xmlns:a16="http://schemas.microsoft.com/office/drawing/2014/main" id="{6EDBE51B-C89C-A358-153A-642D33BA5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166" y="593412"/>
            <a:ext cx="4667184" cy="2890685"/>
          </a:xfrm>
          <a:prstGeom prst="rect">
            <a:avLst/>
          </a:prstGeom>
        </p:spPr>
      </p:pic>
      <p:pic>
        <p:nvPicPr>
          <p:cNvPr id="9" name="Imagen 8" descr="Imagen que contiene interior, comida, alimentos, pequeño&#10;&#10;El contenido generado por IA puede ser incorrecto.">
            <a:extLst>
              <a:ext uri="{FF2B5EF4-FFF2-40B4-BE49-F238E27FC236}">
                <a16:creationId xmlns:a16="http://schemas.microsoft.com/office/drawing/2014/main" id="{A9E21C20-D925-0DFA-00C9-1FBCCD6C0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" t="2802" r="6004" b="14844"/>
          <a:stretch>
            <a:fillRect/>
          </a:stretch>
        </p:blipFill>
        <p:spPr>
          <a:xfrm>
            <a:off x="6784259" y="98322"/>
            <a:ext cx="3716594" cy="1940433"/>
          </a:xfrm>
          <a:prstGeom prst="rect">
            <a:avLst/>
          </a:prstGeom>
        </p:spPr>
      </p:pic>
      <p:pic>
        <p:nvPicPr>
          <p:cNvPr id="11" name="Imagen 10" descr="La cara de una persona&#10;&#10;El contenido generado por IA puede ser incorrecto.">
            <a:extLst>
              <a:ext uri="{FF2B5EF4-FFF2-40B4-BE49-F238E27FC236}">
                <a16:creationId xmlns:a16="http://schemas.microsoft.com/office/drawing/2014/main" id="{090573B4-9815-84F7-CB13-9656C211D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17" y="3741176"/>
            <a:ext cx="4614433" cy="2635714"/>
          </a:xfrm>
          <a:prstGeom prst="rect">
            <a:avLst/>
          </a:prstGeom>
        </p:spPr>
      </p:pic>
      <p:pic>
        <p:nvPicPr>
          <p:cNvPr id="13" name="Imagen 12" descr="Imagen que contiene interior, alimentos, tabla, comida&#10;&#10;El contenido generado por IA puede ser incorrecto.">
            <a:extLst>
              <a:ext uri="{FF2B5EF4-FFF2-40B4-BE49-F238E27FC236}">
                <a16:creationId xmlns:a16="http://schemas.microsoft.com/office/drawing/2014/main" id="{230B16C1-FA28-107B-47A7-3174C5D73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58" y="2151042"/>
            <a:ext cx="3716594" cy="2355899"/>
          </a:xfrm>
          <a:prstGeom prst="rect">
            <a:avLst/>
          </a:prstGeom>
        </p:spPr>
      </p:pic>
      <p:pic>
        <p:nvPicPr>
          <p:cNvPr id="15" name="Imagen 14" descr="Imagen que contiene interior, alimentos, tabla, granada&#10;&#10;El contenido generado por IA puede ser incorrecto.">
            <a:extLst>
              <a:ext uri="{FF2B5EF4-FFF2-40B4-BE49-F238E27FC236}">
                <a16:creationId xmlns:a16="http://schemas.microsoft.com/office/drawing/2014/main" id="{7D3037C8-10A9-707D-8612-6A6F7F2B30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58" y="4619228"/>
            <a:ext cx="3716594" cy="221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08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ra de niña sonriendo&#10;&#10;El contenido generado por IA puede ser incorrecto.">
            <a:extLst>
              <a:ext uri="{FF2B5EF4-FFF2-40B4-BE49-F238E27FC236}">
                <a16:creationId xmlns:a16="http://schemas.microsoft.com/office/drawing/2014/main" id="{B099D05E-0C44-E530-2C10-42F2198A5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339" y="457845"/>
            <a:ext cx="4648849" cy="5363323"/>
          </a:xfrm>
          <a:prstGeom prst="rect">
            <a:avLst/>
          </a:prstGeom>
        </p:spPr>
      </p:pic>
      <p:pic>
        <p:nvPicPr>
          <p:cNvPr id="4" name="Imagen 3" descr="Imagen que contiene tabla, comida, alimentos, salsa&#10;&#10;El contenido generado por IA puede ser incorrecto.">
            <a:extLst>
              <a:ext uri="{FF2B5EF4-FFF2-40B4-BE49-F238E27FC236}">
                <a16:creationId xmlns:a16="http://schemas.microsoft.com/office/drawing/2014/main" id="{1AA923B0-00BF-622E-1C6B-C75FCEEFD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28" y="1761444"/>
            <a:ext cx="3554148" cy="27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543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2F7044-00FA-D104-A3F3-51E64C887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082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dirty="0"/>
              <a:t>En la Interconsulta con </a:t>
            </a:r>
            <a:r>
              <a:rPr lang="es-MX" dirty="0">
                <a:highlight>
                  <a:srgbClr val="FFFF00"/>
                </a:highlight>
              </a:rPr>
              <a:t>Terapia </a:t>
            </a:r>
            <a:r>
              <a:rPr lang="es-MX" dirty="0" err="1">
                <a:highlight>
                  <a:srgbClr val="FFFF00"/>
                </a:highlight>
              </a:rPr>
              <a:t>Miofuncional</a:t>
            </a:r>
            <a:r>
              <a:rPr lang="es-MX" dirty="0"/>
              <a:t>, se determinó: con base a las características observadas durante la exploración del patrón respiratorio, masticatorio, deglutorio y fonoarticulatorio:</a:t>
            </a:r>
          </a:p>
          <a:p>
            <a:pPr algn="just"/>
            <a:r>
              <a:rPr lang="es-MX" dirty="0"/>
              <a:t>Patrón respiratorio oral diafragmático-clavicular con ligera elevación de hombros y con permeabilidad nasal asimétrica y por ende, una alteración en la masticación, siendo desequilibrada y sin competencia para la trituración de los alimentos.</a:t>
            </a:r>
          </a:p>
          <a:p>
            <a:pPr algn="just"/>
            <a:r>
              <a:rPr lang="es-MX" dirty="0"/>
              <a:t>Mal posición lingual en estado de reposo (no descansa sobre la bóveda palatina) y la incompetencia en la movilidad para la realización de las funciones orofaciales. </a:t>
            </a:r>
          </a:p>
          <a:p>
            <a:pPr algn="just"/>
            <a:r>
              <a:rPr lang="es-MX" dirty="0"/>
              <a:t>Falta de tono, control y propiocepción.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4122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BA52B0-C3AA-5FB5-B09E-DEB86F258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142" y="1063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dirty="0"/>
              <a:t>Realizar los ejercicios indicados por la terapeuta durante 3 meses todos los días o mínimo 3 días a la semana </a:t>
            </a:r>
          </a:p>
          <a:p>
            <a:pPr marL="0" indent="0">
              <a:buNone/>
            </a:pPr>
            <a:endParaRPr lang="es-MX" dirty="0"/>
          </a:p>
          <a:p>
            <a:pPr lvl="0"/>
            <a:r>
              <a:rPr lang="es-MX" dirty="0"/>
              <a:t>ejercitar el sellado labial </a:t>
            </a:r>
          </a:p>
          <a:p>
            <a:pPr lvl="0"/>
            <a:r>
              <a:rPr lang="es-MX" dirty="0"/>
              <a:t>ejercitar para alcanzar tonificación de labios </a:t>
            </a:r>
          </a:p>
          <a:p>
            <a:pPr lvl="0"/>
            <a:r>
              <a:rPr lang="es-MX" dirty="0"/>
              <a:t>ejercitar la propiocepción lingual y praxias para alcanzar coordinación en movimiento y posición de reposo adecuada </a:t>
            </a:r>
          </a:p>
          <a:p>
            <a:pPr lvl="0"/>
            <a:r>
              <a:rPr lang="es-MX" dirty="0"/>
              <a:t>ejercitar la respiración para reeducar el patrón respiratorio </a:t>
            </a:r>
          </a:p>
          <a:p>
            <a:pPr lvl="0"/>
            <a:r>
              <a:rPr lang="es-MX" dirty="0"/>
              <a:t>ejercitar la masticación para fortalecer músculos de la masticación y fortalecer el sellado labial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517763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A5687FE-E37C-D40D-8012-16224BF24F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296"/>
          <a:stretch>
            <a:fillRect/>
          </a:stretch>
        </p:blipFill>
        <p:spPr>
          <a:xfrm>
            <a:off x="280138" y="1376096"/>
            <a:ext cx="2400635" cy="28406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661B85D-882C-B625-5100-51E3C5A1FE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65" t="-1" r="2632" b="1264"/>
          <a:stretch>
            <a:fillRect/>
          </a:stretch>
        </p:blipFill>
        <p:spPr>
          <a:xfrm>
            <a:off x="2841171" y="1376096"/>
            <a:ext cx="2740559" cy="28406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DD9EFD-FAFF-6C78-08BF-BBD2211F2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128" y="1552267"/>
            <a:ext cx="3435223" cy="24883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C6F33A-281F-3E92-408E-840AC8EC5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7749" y="1376096"/>
            <a:ext cx="2257740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24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abla, interior, alimentos, pastel&#10;&#10;El contenido generado por IA puede ser incorrecto.">
            <a:extLst>
              <a:ext uri="{FF2B5EF4-FFF2-40B4-BE49-F238E27FC236}">
                <a16:creationId xmlns:a16="http://schemas.microsoft.com/office/drawing/2014/main" id="{3B6476EB-8C95-A0F8-2D88-B8EA1761F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98" y="259116"/>
            <a:ext cx="4667184" cy="289068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B127319-9960-3C20-8F92-9234E1E6C10E}"/>
              </a:ext>
            </a:extLst>
          </p:cNvPr>
          <p:cNvSpPr txBox="1"/>
          <p:nvPr/>
        </p:nvSpPr>
        <p:spPr>
          <a:xfrm>
            <a:off x="6095999" y="1956620"/>
            <a:ext cx="1563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DÍA 1</a:t>
            </a:r>
          </a:p>
          <a:p>
            <a:r>
              <a:rPr lang="es-MX" dirty="0"/>
              <a:t>Cementación</a:t>
            </a:r>
          </a:p>
          <a:p>
            <a:endParaRPr lang="es-MX" dirty="0"/>
          </a:p>
        </p:txBody>
      </p:sp>
      <p:pic>
        <p:nvPicPr>
          <p:cNvPr id="13" name="Imagen 12" descr="Imagen que contiene interior, pequeño, alimentos, tabla&#10;&#10;El contenido generado por IA puede ser incorrecto.">
            <a:extLst>
              <a:ext uri="{FF2B5EF4-FFF2-40B4-BE49-F238E27FC236}">
                <a16:creationId xmlns:a16="http://schemas.microsoft.com/office/drawing/2014/main" id="{262E5D84-D8F6-A840-D38B-F3A06A3E7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98" y="3612706"/>
            <a:ext cx="4673275" cy="289068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EE03E69-A416-2938-2FA0-E093D395B5EC}"/>
              </a:ext>
            </a:extLst>
          </p:cNvPr>
          <p:cNvSpPr txBox="1"/>
          <p:nvPr/>
        </p:nvSpPr>
        <p:spPr>
          <a:xfrm>
            <a:off x="6153818" y="4188542"/>
            <a:ext cx="1700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DÍA 7 de</a:t>
            </a:r>
          </a:p>
          <a:p>
            <a:r>
              <a:rPr lang="es-MX" dirty="0"/>
              <a:t>Activación </a:t>
            </a:r>
          </a:p>
          <a:p>
            <a:r>
              <a:rPr lang="es-MX" dirty="0"/>
              <a:t>24 vueltas</a:t>
            </a:r>
          </a:p>
          <a:p>
            <a:r>
              <a:rPr lang="es-MX" dirty="0"/>
              <a:t>6 mm</a:t>
            </a:r>
          </a:p>
        </p:txBody>
      </p:sp>
      <p:pic>
        <p:nvPicPr>
          <p:cNvPr id="16" name="Imagen 15" descr="Imagen que contiene tabla, comida, alimentos, plato&#10;&#10;El contenido generado por IA puede ser incorrecto.">
            <a:extLst>
              <a:ext uri="{FF2B5EF4-FFF2-40B4-BE49-F238E27FC236}">
                <a16:creationId xmlns:a16="http://schemas.microsoft.com/office/drawing/2014/main" id="{105B0DB7-06FB-5134-57B2-C199EDF53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531" y="3659375"/>
            <a:ext cx="4120765" cy="2844016"/>
          </a:xfrm>
          <a:prstGeom prst="rect">
            <a:avLst/>
          </a:prstGeom>
        </p:spPr>
      </p:pic>
      <p:pic>
        <p:nvPicPr>
          <p:cNvPr id="17" name="Imagen 16" descr="Imagen que contiene tabla, comida, alimentos, salsa&#10;&#10;El contenido generado por IA puede ser incorrecto.">
            <a:extLst>
              <a:ext uri="{FF2B5EF4-FFF2-40B4-BE49-F238E27FC236}">
                <a16:creationId xmlns:a16="http://schemas.microsoft.com/office/drawing/2014/main" id="{F38D62D5-83AC-374B-4EEC-156C7911E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18" y="354609"/>
            <a:ext cx="4120764" cy="319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55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tabla, interior, alimentos, pastel&#10;&#10;El contenido generado por IA puede ser incorrecto.">
            <a:extLst>
              <a:ext uri="{FF2B5EF4-FFF2-40B4-BE49-F238E27FC236}">
                <a16:creationId xmlns:a16="http://schemas.microsoft.com/office/drawing/2014/main" id="{9B8BEDFD-807A-3B49-A66E-15DC0A6B8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93" y="131297"/>
            <a:ext cx="4667184" cy="2890685"/>
          </a:xfrm>
          <a:prstGeom prst="rect">
            <a:avLst/>
          </a:prstGeom>
        </p:spPr>
      </p:pic>
      <p:pic>
        <p:nvPicPr>
          <p:cNvPr id="11" name="Imagen 10" descr="Imagen que contiene tabla, comida, alimentos, salsa&#10;&#10;El contenido generado por IA puede ser incorrecto.">
            <a:extLst>
              <a:ext uri="{FF2B5EF4-FFF2-40B4-BE49-F238E27FC236}">
                <a16:creationId xmlns:a16="http://schemas.microsoft.com/office/drawing/2014/main" id="{E1E2A575-1689-66EB-1496-66C42587F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64" y="131297"/>
            <a:ext cx="4120764" cy="3195520"/>
          </a:xfrm>
          <a:prstGeom prst="rect">
            <a:avLst/>
          </a:prstGeom>
        </p:spPr>
      </p:pic>
      <p:pic>
        <p:nvPicPr>
          <p:cNvPr id="13" name="Imagen 12" descr="Imagen que contiene alimentos, taza, comida, tabla&#10;&#10;El contenido generado por IA puede ser incorrecto.">
            <a:extLst>
              <a:ext uri="{FF2B5EF4-FFF2-40B4-BE49-F238E27FC236}">
                <a16:creationId xmlns:a16="http://schemas.microsoft.com/office/drawing/2014/main" id="{65F2DFF3-A5BF-3C54-9FDF-BCB21CB3D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645" y="3495953"/>
            <a:ext cx="4095802" cy="3024592"/>
          </a:xfrm>
          <a:prstGeom prst="rect">
            <a:avLst/>
          </a:prstGeom>
        </p:spPr>
      </p:pic>
      <p:pic>
        <p:nvPicPr>
          <p:cNvPr id="17" name="Imagen 16" descr="La cara de una persona&#10;&#10;El contenido generado por IA puede ser incorrecto.">
            <a:extLst>
              <a:ext uri="{FF2B5EF4-FFF2-40B4-BE49-F238E27FC236}">
                <a16:creationId xmlns:a16="http://schemas.microsoft.com/office/drawing/2014/main" id="{F92D6744-3534-C183-D73D-ACCF17003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" y="3562907"/>
            <a:ext cx="5206384" cy="289068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258B73C-683C-6BBF-BEE3-585C4F3754C7}"/>
              </a:ext>
            </a:extLst>
          </p:cNvPr>
          <p:cNvSpPr txBox="1"/>
          <p:nvPr/>
        </p:nvSpPr>
        <p:spPr>
          <a:xfrm>
            <a:off x="5773462" y="4493342"/>
            <a:ext cx="1700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DÍA 13 de</a:t>
            </a:r>
          </a:p>
          <a:p>
            <a:r>
              <a:rPr lang="es-MX" dirty="0"/>
              <a:t>Activación </a:t>
            </a:r>
          </a:p>
          <a:p>
            <a:r>
              <a:rPr lang="es-MX" dirty="0"/>
              <a:t>40 vueltas</a:t>
            </a:r>
          </a:p>
          <a:p>
            <a:r>
              <a:rPr lang="es-MX" dirty="0"/>
              <a:t>10 mm</a:t>
            </a:r>
          </a:p>
        </p:txBody>
      </p:sp>
    </p:spTree>
    <p:extLst>
      <p:ext uri="{BB962C8B-B14F-4D97-AF65-F5344CB8AC3E}">
        <p14:creationId xmlns:p14="http://schemas.microsoft.com/office/powerpoint/2010/main" val="3135086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 cara de una persona&#10;&#10;El contenido generado por IA puede ser incorrecto.">
            <a:extLst>
              <a:ext uri="{FF2B5EF4-FFF2-40B4-BE49-F238E27FC236}">
                <a16:creationId xmlns:a16="http://schemas.microsoft.com/office/drawing/2014/main" id="{9AFB9AAA-78F6-03B7-2A4E-2813403DC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66" y="1720646"/>
            <a:ext cx="5719934" cy="3175818"/>
          </a:xfrm>
          <a:prstGeom prst="rect">
            <a:avLst/>
          </a:prstGeom>
        </p:spPr>
      </p:pic>
      <p:pic>
        <p:nvPicPr>
          <p:cNvPr id="6" name="Imagen 5" descr="Imagen que contiene interior, alimentos, comida, rosquilla&#10;&#10;El contenido generado por IA puede ser incorrecto.">
            <a:extLst>
              <a:ext uri="{FF2B5EF4-FFF2-40B4-BE49-F238E27FC236}">
                <a16:creationId xmlns:a16="http://schemas.microsoft.com/office/drawing/2014/main" id="{8AE39334-F9FE-1070-0195-934DD2BA7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" t="7306" r="3740"/>
          <a:stretch>
            <a:fillRect/>
          </a:stretch>
        </p:blipFill>
        <p:spPr>
          <a:xfrm>
            <a:off x="6259365" y="1720646"/>
            <a:ext cx="5607996" cy="31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13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 cara de una persona&#10;&#10;El contenido generado por IA puede ser incorrecto.">
            <a:extLst>
              <a:ext uri="{FF2B5EF4-FFF2-40B4-BE49-F238E27FC236}">
                <a16:creationId xmlns:a16="http://schemas.microsoft.com/office/drawing/2014/main" id="{28A4B69B-C825-61DF-82F5-65A7C3308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77" y="1645617"/>
            <a:ext cx="6581129" cy="3653970"/>
          </a:xfrm>
          <a:prstGeom prst="rect">
            <a:avLst/>
          </a:prstGeom>
        </p:spPr>
      </p:pic>
      <p:pic>
        <p:nvPicPr>
          <p:cNvPr id="3" name="Imagen 2" descr="Imagen en blanco y negro de la cara de una persona&#10;&#10;El contenido generado por IA puede ser incorrecto.">
            <a:extLst>
              <a:ext uri="{FF2B5EF4-FFF2-40B4-BE49-F238E27FC236}">
                <a16:creationId xmlns:a16="http://schemas.microsoft.com/office/drawing/2014/main" id="{EBBAE41E-6D1A-FC8B-A81D-55C78ADE0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959" y="1645617"/>
            <a:ext cx="4430989" cy="372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2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CA160C-09EE-4A89-4C70-BA2EEF9C2A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806" t="21075" r="25806" b="6093"/>
          <a:stretch>
            <a:fillRect/>
          </a:stretch>
        </p:blipFill>
        <p:spPr>
          <a:xfrm>
            <a:off x="1297859" y="403123"/>
            <a:ext cx="3264310" cy="34837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7C16E9D-AC4B-37D9-41ED-536F10E94D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419" t="23083" r="27259" b="5878"/>
          <a:stretch>
            <a:fillRect/>
          </a:stretch>
        </p:blipFill>
        <p:spPr>
          <a:xfrm>
            <a:off x="4689987" y="403123"/>
            <a:ext cx="3079488" cy="3483759"/>
          </a:xfrm>
          <a:prstGeom prst="rect">
            <a:avLst/>
          </a:prstGeom>
        </p:spPr>
      </p:pic>
      <p:pic>
        <p:nvPicPr>
          <p:cNvPr id="7" name="Imagen 6" descr="Imagen que contiene tabla, comida, pastel, sostener&#10;&#10;El contenido generado por IA puede ser incorrecto.">
            <a:extLst>
              <a:ext uri="{FF2B5EF4-FFF2-40B4-BE49-F238E27FC236}">
                <a16:creationId xmlns:a16="http://schemas.microsoft.com/office/drawing/2014/main" id="{DC25BEFC-D69F-0E4A-5E69-960FBACDCC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294" y="403124"/>
            <a:ext cx="2996848" cy="3468410"/>
          </a:xfrm>
          <a:prstGeom prst="rect">
            <a:avLst/>
          </a:prstGeom>
        </p:spPr>
      </p:pic>
      <p:pic>
        <p:nvPicPr>
          <p:cNvPr id="9" name="Imagen 8" descr="Imagen en blanco y negro de la cara de una persona&#10;&#10;El contenido generado por IA puede ser incorrecto.">
            <a:extLst>
              <a:ext uri="{FF2B5EF4-FFF2-40B4-BE49-F238E27FC236}">
                <a16:creationId xmlns:a16="http://schemas.microsoft.com/office/drawing/2014/main" id="{A5F12BB8-2395-D5EC-77DE-199FD489EF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139" y="4134781"/>
            <a:ext cx="2932933" cy="2464170"/>
          </a:xfrm>
          <a:prstGeom prst="rect">
            <a:avLst/>
          </a:prstGeom>
        </p:spPr>
      </p:pic>
      <p:pic>
        <p:nvPicPr>
          <p:cNvPr id="11" name="Imagen 10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F4050591-26AA-C057-D53B-4C69192179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731" y="4134781"/>
            <a:ext cx="2454069" cy="242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91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abla, noche&#10;&#10;El contenido generado por IA puede ser incorrecto.">
            <a:extLst>
              <a:ext uri="{FF2B5EF4-FFF2-40B4-BE49-F238E27FC236}">
                <a16:creationId xmlns:a16="http://schemas.microsoft.com/office/drawing/2014/main" id="{CE273A74-DDC1-0722-CB3F-21F8F43FF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97" y="424543"/>
            <a:ext cx="6274868" cy="60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60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tabla, foto, sostener, hombre&#10;&#10;El contenido generado por IA puede ser incorrecto.">
            <a:extLst>
              <a:ext uri="{FF2B5EF4-FFF2-40B4-BE49-F238E27FC236}">
                <a16:creationId xmlns:a16="http://schemas.microsoft.com/office/drawing/2014/main" id="{0CACA0A5-2CF3-E83A-ED10-BE7C1AB73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800" y="0"/>
            <a:ext cx="5380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45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4B3434D-BF9A-A482-EAD8-212084B0F4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74" t="16917" r="40242" b="10968"/>
          <a:stretch>
            <a:fillRect/>
          </a:stretch>
        </p:blipFill>
        <p:spPr>
          <a:xfrm>
            <a:off x="2974960" y="160478"/>
            <a:ext cx="6242079" cy="625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48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AEA9A9-C9A6-A729-08A1-8D57F422F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81" y="501720"/>
            <a:ext cx="4753638" cy="550621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2E2B486-C5B9-451A-5681-F97F255047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37" r="3904"/>
          <a:stretch>
            <a:fillRect/>
          </a:stretch>
        </p:blipFill>
        <p:spPr>
          <a:xfrm>
            <a:off x="6585858" y="501720"/>
            <a:ext cx="4223657" cy="537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40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01CA48A-A1D0-44D4-A9C4-AE7604515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188" y="736907"/>
            <a:ext cx="2961841" cy="34801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34C566-358D-25D1-7CB9-B3CC14C90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85" y="680119"/>
            <a:ext cx="3271157" cy="346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020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566443-A02A-7A61-AC60-430113771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11" y="297569"/>
            <a:ext cx="5601089" cy="626286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690DE19-A473-24FF-E68B-5BD723324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86232"/>
            <a:ext cx="4811487" cy="55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07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FE56C-6B9D-FC87-81C9-DE403579B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foto, sostener, viendo, hombre&#10;&#10;El contenido generado por IA puede ser incorrecto.">
            <a:extLst>
              <a:ext uri="{FF2B5EF4-FFF2-40B4-BE49-F238E27FC236}">
                <a16:creationId xmlns:a16="http://schemas.microsoft.com/office/drawing/2014/main" id="{5D43C5AE-649E-6027-F7D3-08FEC8A0F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" y="136398"/>
            <a:ext cx="5585155" cy="6008913"/>
          </a:xfrm>
          <a:prstGeom prst="rect">
            <a:avLst/>
          </a:prstGeom>
        </p:spPr>
      </p:pic>
      <p:pic>
        <p:nvPicPr>
          <p:cNvPr id="10" name="Imagen 9" descr="Imagen que contiene tabla, noche&#10;&#10;El contenido generado por IA puede ser incorrecto.">
            <a:extLst>
              <a:ext uri="{FF2B5EF4-FFF2-40B4-BE49-F238E27FC236}">
                <a16:creationId xmlns:a16="http://schemas.microsoft.com/office/drawing/2014/main" id="{7CD42A71-6344-ABBC-342A-EFE3A7EFB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145" y="136398"/>
            <a:ext cx="6274868" cy="60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230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foto, sostener, mano, hombre&#10;&#10;El contenido generado por IA puede ser incorrecto.">
            <a:extLst>
              <a:ext uri="{FF2B5EF4-FFF2-40B4-BE49-F238E27FC236}">
                <a16:creationId xmlns:a16="http://schemas.microsoft.com/office/drawing/2014/main" id="{0BBA1269-BF47-CF9B-22AD-DE693AA42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19" y="809689"/>
            <a:ext cx="5025915" cy="4578387"/>
          </a:xfrm>
          <a:prstGeom prst="rect">
            <a:avLst/>
          </a:prstGeom>
        </p:spPr>
      </p:pic>
      <p:pic>
        <p:nvPicPr>
          <p:cNvPr id="16" name="Imagen 15" descr="Imagen que contiene tabla, foto, sostener, hombre&#10;&#10;El contenido generado por IA puede ser incorrecto.">
            <a:extLst>
              <a:ext uri="{FF2B5EF4-FFF2-40B4-BE49-F238E27FC236}">
                <a16:creationId xmlns:a16="http://schemas.microsoft.com/office/drawing/2014/main" id="{5CE757EE-F2A2-F60D-BC4E-D65422CE4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1"/>
          <a:stretch>
            <a:fillRect/>
          </a:stretch>
        </p:blipFill>
        <p:spPr>
          <a:xfrm>
            <a:off x="6306316" y="809689"/>
            <a:ext cx="5201265" cy="457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6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ropa, interior, cubierto, llenado&#10;&#10;El contenido generado por IA puede ser incorrecto.">
            <a:extLst>
              <a:ext uri="{FF2B5EF4-FFF2-40B4-BE49-F238E27FC236}">
                <a16:creationId xmlns:a16="http://schemas.microsoft.com/office/drawing/2014/main" id="{18D1ABC8-D57F-6E9E-D77A-FBBA1D54C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22" y="956187"/>
            <a:ext cx="5083368" cy="4945625"/>
          </a:xfrm>
          <a:prstGeom prst="rect">
            <a:avLst/>
          </a:prstGeom>
        </p:spPr>
      </p:pic>
      <p:pic>
        <p:nvPicPr>
          <p:cNvPr id="3" name="Imagen 2" descr="Imagen que contiene interior, tabla, sostener, hombre&#10;&#10;El contenido generado por IA puede ser incorrecto.">
            <a:extLst>
              <a:ext uri="{FF2B5EF4-FFF2-40B4-BE49-F238E27FC236}">
                <a16:creationId xmlns:a16="http://schemas.microsoft.com/office/drawing/2014/main" id="{D928E67D-F992-CCC2-AFD6-5230B8FD2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44" y="956187"/>
            <a:ext cx="5103255" cy="49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407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09092C5A-EFB4-65BD-E300-9DB2E35F91FE}"/>
              </a:ext>
            </a:extLst>
          </p:cNvPr>
          <p:cNvSpPr/>
          <p:nvPr/>
        </p:nvSpPr>
        <p:spPr>
          <a:xfrm>
            <a:off x="2965189" y="1423834"/>
            <a:ext cx="6261622" cy="4010332"/>
          </a:xfrm>
          <a:custGeom>
            <a:avLst/>
            <a:gdLst/>
            <a:ahLst/>
            <a:cxnLst/>
            <a:rect l="l" t="t" r="r" b="b"/>
            <a:pathLst>
              <a:path w="8683210" h="5221503">
                <a:moveTo>
                  <a:pt x="0" y="0"/>
                </a:moveTo>
                <a:lnTo>
                  <a:pt x="8683210" y="0"/>
                </a:lnTo>
                <a:lnTo>
                  <a:pt x="8683210" y="5221503"/>
                </a:lnTo>
                <a:lnTo>
                  <a:pt x="0" y="5221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54548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8A8B87-31A6-79C0-A406-6008F3F86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3893" y="89692"/>
            <a:ext cx="1864571" cy="262715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ED9294B-B42E-8E67-4879-2C56CCB4A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727" y="2998071"/>
            <a:ext cx="2376675" cy="26271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1A61AA-E80C-E85E-E75E-A630CD09C1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233"/>
          <a:stretch>
            <a:fillRect/>
          </a:stretch>
        </p:blipFill>
        <p:spPr>
          <a:xfrm>
            <a:off x="5462893" y="0"/>
            <a:ext cx="2187923" cy="262716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D142BA-8582-146D-9FB9-DEFE10E6A5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1541" y="82571"/>
            <a:ext cx="1949459" cy="26342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A00236B-DA5D-9E92-C714-A2F9E91813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15"/>
          <a:stretch>
            <a:fillRect/>
          </a:stretch>
        </p:blipFill>
        <p:spPr>
          <a:xfrm>
            <a:off x="2764445" y="2962698"/>
            <a:ext cx="2991187" cy="26979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0D7ABD-D5B0-8346-DB35-668D333CAF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6415" y="2369708"/>
            <a:ext cx="2148188" cy="228632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E6B36F6-998D-2742-C108-1A4414C7F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7957" y="2574798"/>
            <a:ext cx="1940696" cy="209154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5BCB05D-9E28-344C-1488-E451FE3CA37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4342" t="10473" r="3249" b="21475"/>
          <a:stretch>
            <a:fillRect/>
          </a:stretch>
        </p:blipFill>
        <p:spPr>
          <a:xfrm>
            <a:off x="307027" y="449499"/>
            <a:ext cx="2293631" cy="269790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EDD148C-BB5D-038B-253E-6C60AD6B48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8630" y="559060"/>
            <a:ext cx="3036668" cy="229407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5EE83-CDB8-82B9-1AD6-521D6C3C43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883" y="3323842"/>
            <a:ext cx="2478195" cy="22609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A46A5EA-D2DF-026A-0174-E314598EB6E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3454"/>
          <a:stretch>
            <a:fillRect/>
          </a:stretch>
        </p:blipFill>
        <p:spPr>
          <a:xfrm>
            <a:off x="6684017" y="4311651"/>
            <a:ext cx="2148188" cy="254634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D00A0DE-FAEF-C82F-2DAD-A36D9C2F6034}"/>
              </a:ext>
            </a:extLst>
          </p:cNvPr>
          <p:cNvSpPr txBox="1"/>
          <p:nvPr/>
        </p:nvSpPr>
        <p:spPr>
          <a:xfrm>
            <a:off x="457200" y="5921829"/>
            <a:ext cx="339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TERAPIA MIOFUNCIONAL</a:t>
            </a:r>
          </a:p>
          <a:p>
            <a:r>
              <a:rPr lang="es-MX" dirty="0"/>
              <a:t>EJERCICIOS RESPIRATORIOS</a:t>
            </a:r>
          </a:p>
        </p:txBody>
      </p:sp>
    </p:spTree>
    <p:extLst>
      <p:ext uri="{BB962C8B-B14F-4D97-AF65-F5344CB8AC3E}">
        <p14:creationId xmlns:p14="http://schemas.microsoft.com/office/powerpoint/2010/main" val="27084962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44A209-C6B1-00DE-E66A-BE084C728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013" y="259679"/>
            <a:ext cx="2360532" cy="245860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D07E9E9-A569-92BD-2A3F-3C8813403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20" y="286781"/>
            <a:ext cx="2102736" cy="245111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65909EB-9FF5-0225-7784-369B1B730939}"/>
              </a:ext>
            </a:extLst>
          </p:cNvPr>
          <p:cNvSpPr txBox="1"/>
          <p:nvPr/>
        </p:nvSpPr>
        <p:spPr>
          <a:xfrm>
            <a:off x="642257" y="4974771"/>
            <a:ext cx="2841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 DE JULIO</a:t>
            </a:r>
          </a:p>
          <a:p>
            <a:r>
              <a:rPr lang="es-MX" dirty="0"/>
              <a:t>1 Mes después de colocar el aparato</a:t>
            </a:r>
          </a:p>
          <a:p>
            <a:r>
              <a:rPr lang="es-MX" dirty="0"/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9479C92-270B-E915-8FC9-23FF3D679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242" y="279294"/>
            <a:ext cx="2105764" cy="24586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FE76C17-49E8-3A48-2A73-30F0B332BF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956"/>
          <a:stretch>
            <a:fillRect/>
          </a:stretch>
        </p:blipFill>
        <p:spPr>
          <a:xfrm>
            <a:off x="7197996" y="256901"/>
            <a:ext cx="2324546" cy="248099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6589885-3B17-4786-F7E9-94AA1A0D4C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3549" y="237906"/>
            <a:ext cx="2367431" cy="245860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D3FD602-A9F1-C8D9-869F-76BF7E9403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089097"/>
            <a:ext cx="2612573" cy="344431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1A92EDE-BB7A-0AD8-AD98-58D05958F3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8909" y="3221808"/>
            <a:ext cx="2460979" cy="143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934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BB717BBC-5CBD-AD1C-F75B-15AE2EFA143E}"/>
              </a:ext>
            </a:extLst>
          </p:cNvPr>
          <p:cNvSpPr/>
          <p:nvPr/>
        </p:nvSpPr>
        <p:spPr>
          <a:xfrm>
            <a:off x="1143194" y="705770"/>
            <a:ext cx="9905613" cy="5446460"/>
          </a:xfrm>
          <a:custGeom>
            <a:avLst/>
            <a:gdLst/>
            <a:ahLst/>
            <a:cxnLst/>
            <a:rect l="l" t="t" r="r" b="b"/>
            <a:pathLst>
              <a:path w="11019515" h="6790776">
                <a:moveTo>
                  <a:pt x="0" y="0"/>
                </a:moveTo>
                <a:lnTo>
                  <a:pt x="11019514" y="0"/>
                </a:lnTo>
                <a:lnTo>
                  <a:pt x="11019514" y="6790776"/>
                </a:lnTo>
                <a:lnTo>
                  <a:pt x="0" y="67907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8771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ra de niña sonriendo&#10;&#10;El contenido generado por IA puede ser incorrecto.">
            <a:extLst>
              <a:ext uri="{FF2B5EF4-FFF2-40B4-BE49-F238E27FC236}">
                <a16:creationId xmlns:a16="http://schemas.microsoft.com/office/drawing/2014/main" id="{87E47F37-52C4-F561-118E-457CAB972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314" y="1099458"/>
            <a:ext cx="3170608" cy="36578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A46D3C9-854C-745B-062C-0B8E7EEE8F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58" r="9562"/>
          <a:stretch>
            <a:fillRect/>
          </a:stretch>
        </p:blipFill>
        <p:spPr>
          <a:xfrm>
            <a:off x="6162198" y="1099457"/>
            <a:ext cx="2833524" cy="367158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7ECCA69-4BBC-0A3B-9674-FB57B2DE9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272" y="1099457"/>
            <a:ext cx="3048245" cy="365789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79BB627-14C0-E260-A506-07C1330ED2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44" y="1099457"/>
            <a:ext cx="2925166" cy="365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80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4B29794-259E-44E4-65C9-645AB3940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40" y="773849"/>
            <a:ext cx="3568713" cy="402754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946A63D-396D-9B04-A359-5821D5DC6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102" y="773848"/>
            <a:ext cx="4373374" cy="402754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EDEE576-D373-F8E8-3F88-BF5039C73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6313" y="773848"/>
            <a:ext cx="3364753" cy="403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244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8E6AB5-B43D-51AF-C182-1AE3B903F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71" y="54659"/>
            <a:ext cx="5575542" cy="29478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6727C92-79C7-82DF-ED57-8A5FEC97810A}"/>
              </a:ext>
            </a:extLst>
          </p:cNvPr>
          <p:cNvSpPr txBox="1"/>
          <p:nvPr/>
        </p:nvSpPr>
        <p:spPr>
          <a:xfrm>
            <a:off x="8294914" y="6313249"/>
            <a:ext cx="520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13-08-25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93977B7-822F-B48B-A7DC-3ADEB77F03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74" t="6291" r="997" b="6291"/>
          <a:stretch>
            <a:fillRect/>
          </a:stretch>
        </p:blipFill>
        <p:spPr>
          <a:xfrm>
            <a:off x="5922379" y="54659"/>
            <a:ext cx="5577818" cy="29478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A218DE6-0C1B-C18D-AE35-4A483D2B2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267" y="3256467"/>
            <a:ext cx="3186157" cy="324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793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558504" cy="6859211"/>
          </a:xfrm>
          <a:prstGeom prst="rect">
            <a:avLst/>
          </a:prstGeom>
          <a:solidFill>
            <a:srgbClr val="B9CFCC"/>
          </a:solidFill>
        </p:spPr>
        <p:txBody>
          <a:bodyPr/>
          <a:lstStyle/>
          <a:p>
            <a:endParaRPr lang="es-MX" sz="1200"/>
          </a:p>
        </p:txBody>
      </p:sp>
      <p:grpSp>
        <p:nvGrpSpPr>
          <p:cNvPr id="5" name="Group 5"/>
          <p:cNvGrpSpPr/>
          <p:nvPr/>
        </p:nvGrpSpPr>
        <p:grpSpPr>
          <a:xfrm>
            <a:off x="1168400" y="1166017"/>
            <a:ext cx="9545785" cy="855167"/>
            <a:chOff x="0" y="0"/>
            <a:chExt cx="6778587" cy="6072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78587" cy="607265"/>
            </a:xfrm>
            <a:custGeom>
              <a:avLst/>
              <a:gdLst/>
              <a:ahLst/>
              <a:cxnLst/>
              <a:rect l="l" t="t" r="r" b="b"/>
              <a:pathLst>
                <a:path w="6778587" h="607265">
                  <a:moveTo>
                    <a:pt x="0" y="0"/>
                  </a:moveTo>
                  <a:lnTo>
                    <a:pt x="6778587" y="0"/>
                  </a:lnTo>
                  <a:lnTo>
                    <a:pt x="6778587" y="607265"/>
                  </a:lnTo>
                  <a:lnTo>
                    <a:pt x="0" y="6072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B9CFCC"/>
              </a:solidFill>
              <a:prstDash val="solid"/>
              <a:miter/>
            </a:ln>
          </p:spPr>
          <p:txBody>
            <a:bodyPr/>
            <a:lstStyle/>
            <a:p>
              <a:endParaRPr lang="es-MX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6778587" cy="654890"/>
            </a:xfrm>
            <a:prstGeom prst="rect">
              <a:avLst/>
            </a:prstGeom>
          </p:spPr>
          <p:txBody>
            <a:bodyPr lIns="32584" tIns="32584" rIns="32584" bIns="32584" rtlCol="0" anchor="ctr"/>
            <a:lstStyle/>
            <a:p>
              <a:pPr algn="ctr">
                <a:lnSpc>
                  <a:spcPts val="1059"/>
                </a:lnSpc>
              </a:pPr>
              <a:endParaRPr sz="1200"/>
            </a:p>
          </p:txBody>
        </p:sp>
      </p:grpSp>
      <p:sp>
        <p:nvSpPr>
          <p:cNvPr id="8" name="AutoShape 8"/>
          <p:cNvSpPr/>
          <p:nvPr/>
        </p:nvSpPr>
        <p:spPr>
          <a:xfrm>
            <a:off x="1588140" y="1054600"/>
            <a:ext cx="8715339" cy="1206001"/>
          </a:xfrm>
          <a:prstGeom prst="rect">
            <a:avLst/>
          </a:prstGeom>
          <a:solidFill>
            <a:srgbClr val="D9C2AD"/>
          </a:solidFill>
        </p:spPr>
        <p:txBody>
          <a:bodyPr/>
          <a:lstStyle/>
          <a:p>
            <a:endParaRPr lang="es-MX" sz="1200"/>
          </a:p>
        </p:txBody>
      </p:sp>
      <p:sp>
        <p:nvSpPr>
          <p:cNvPr id="19" name="TextBox 19"/>
          <p:cNvSpPr txBox="1"/>
          <p:nvPr/>
        </p:nvSpPr>
        <p:spPr>
          <a:xfrm>
            <a:off x="1588140" y="1179758"/>
            <a:ext cx="8715339" cy="945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58"/>
              </a:lnSpc>
            </a:pPr>
            <a:r>
              <a:rPr lang="en-US" sz="6029" b="1" spc="536" dirty="0">
                <a:solidFill>
                  <a:srgbClr val="1C1B19"/>
                </a:solidFill>
                <a:latin typeface="Aliens and Cow Heavy"/>
                <a:ea typeface="Aliens and Cow Heavy"/>
                <a:cs typeface="Aliens and Cow Heavy"/>
                <a:sym typeface="Aliens and Cow Heavy"/>
              </a:rPr>
              <a:t>CONCLUSIÓN</a:t>
            </a: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4ECFD428-8D96-B45B-9B02-717C1B1B33EF}"/>
              </a:ext>
            </a:extLst>
          </p:cNvPr>
          <p:cNvSpPr txBox="1">
            <a:spLocks/>
          </p:cNvSpPr>
          <p:nvPr/>
        </p:nvSpPr>
        <p:spPr>
          <a:xfrm>
            <a:off x="2304336" y="2202873"/>
            <a:ext cx="7315200" cy="101242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333"/>
              </a:lnSpc>
              <a:buNone/>
            </a:pPr>
            <a:endParaRPr lang="en-US" sz="1600" dirty="0">
              <a:solidFill>
                <a:srgbClr val="242424"/>
              </a:solidFill>
              <a:latin typeface="TT Chocolates"/>
              <a:ea typeface="TT Chocolates"/>
              <a:cs typeface="TT Chocolates"/>
              <a:sym typeface="TT Chocolates"/>
            </a:endParaRPr>
          </a:p>
          <a:p>
            <a:pPr marL="0" indent="0" algn="ctr">
              <a:lnSpc>
                <a:spcPts val="2333"/>
              </a:lnSpc>
              <a:buNone/>
            </a:pP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Es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posible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modificar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la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morfología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orofacial y de la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vía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aérea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superior, al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restaurar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la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respiración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nasal a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través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de la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disyunción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rápida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del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maxilar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, y del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tratamiento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adecuado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de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los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diversos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especialistas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 </a:t>
            </a:r>
            <a:r>
              <a:rPr lang="en-US" sz="1867" dirty="0" err="1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involucrados</a:t>
            </a:r>
            <a:r>
              <a:rPr lang="en-US" sz="1867" dirty="0">
                <a:solidFill>
                  <a:srgbClr val="242424"/>
                </a:solidFill>
                <a:latin typeface="TT Chocolates"/>
                <a:ea typeface="TT Chocolates"/>
                <a:cs typeface="TT Chocolates"/>
                <a:sym typeface="TT Chocolates"/>
              </a:rPr>
              <a:t>.</a:t>
            </a:r>
          </a:p>
          <a:p>
            <a:pPr algn="ctr">
              <a:lnSpc>
                <a:spcPts val="2333"/>
              </a:lnSpc>
            </a:pPr>
            <a:endParaRPr lang="en-US" sz="1867" dirty="0">
              <a:solidFill>
                <a:srgbClr val="242424"/>
              </a:solidFill>
              <a:latin typeface="TT Chocolates"/>
              <a:ea typeface="TT Chocolates"/>
              <a:cs typeface="TT Chocolates"/>
              <a:sym typeface="TT Chocolates"/>
            </a:endParaRPr>
          </a:p>
          <a:p>
            <a:pPr marL="0" indent="0" algn="ctr">
              <a:buNone/>
            </a:pPr>
            <a:endParaRPr lang="es-MX" sz="2133" dirty="0"/>
          </a:p>
          <a:p>
            <a:pPr algn="ctr"/>
            <a:endParaRPr lang="es-MX" sz="2133" dirty="0"/>
          </a:p>
          <a:p>
            <a:pPr algn="ctr"/>
            <a:endParaRPr lang="es-MX" sz="21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744</Words>
  <Application>Microsoft Office PowerPoint</Application>
  <PresentationFormat>Panorámica</PresentationFormat>
  <Paragraphs>113</Paragraphs>
  <Slides>54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62" baseType="lpstr">
      <vt:lpstr>Aliens and Cow Heavy</vt:lpstr>
      <vt:lpstr>Aptos</vt:lpstr>
      <vt:lpstr>Aptos Display</vt:lpstr>
      <vt:lpstr>Arial</vt:lpstr>
      <vt:lpstr>Calibri</vt:lpstr>
      <vt:lpstr>TT Chocolates</vt:lpstr>
      <vt:lpstr>Wingdings</vt:lpstr>
      <vt:lpstr>Tema de Office</vt:lpstr>
      <vt:lpstr>M.R.M FN: 22/10/2017 EDAD:7.7 años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minor solís</dc:creator>
  <cp:lastModifiedBy>andrea minor solís</cp:lastModifiedBy>
  <cp:revision>1</cp:revision>
  <dcterms:created xsi:type="dcterms:W3CDTF">2025-10-31T03:55:55Z</dcterms:created>
  <dcterms:modified xsi:type="dcterms:W3CDTF">2025-10-31T04:12:28Z</dcterms:modified>
</cp:coreProperties>
</file>